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7"/>
  </p:notesMasterIdLst>
  <p:sldIdLst>
    <p:sldId id="256" r:id="rId2"/>
    <p:sldId id="261" r:id="rId3"/>
    <p:sldId id="262" r:id="rId4"/>
    <p:sldId id="257" r:id="rId5"/>
    <p:sldId id="278" r:id="rId6"/>
    <p:sldId id="273" r:id="rId7"/>
    <p:sldId id="259" r:id="rId8"/>
    <p:sldId id="260" r:id="rId9"/>
    <p:sldId id="274" r:id="rId10"/>
    <p:sldId id="268" r:id="rId11"/>
    <p:sldId id="269" r:id="rId12"/>
    <p:sldId id="275" r:id="rId13"/>
    <p:sldId id="271" r:id="rId14"/>
    <p:sldId id="276" r:id="rId15"/>
    <p:sldId id="266" r:id="rId16"/>
  </p:sldIdLst>
  <p:sldSz cx="18288000" cy="10287000"/>
  <p:notesSz cx="6858000" cy="9144000"/>
  <p:embeddedFontLst>
    <p:embeddedFont>
      <p:font typeface="Be Vietnam" pitchFamily="2" charset="77"/>
      <p:regular r:id="rId18"/>
    </p:embeddedFont>
    <p:embeddedFont>
      <p:font typeface="Be Vietnam Medium" pitchFamily="2" charset="77"/>
      <p:regular r:id="rId19"/>
    </p:embeddedFont>
    <p:embeddedFont>
      <p:font typeface="Calibri" panose="020F0502020204030204" pitchFamily="34" charset="0"/>
      <p:regular r:id="rId20"/>
      <p:bold r:id="rId21"/>
      <p:italic r:id="rId22"/>
      <p:boldItalic r:id="rId23"/>
    </p:embeddedFont>
    <p:embeddedFont>
      <p:font typeface="Cambria Math" panose="02040503050406030204" pitchFamily="18" charset="0"/>
      <p:regular r:id="rId24"/>
    </p:embeddedFont>
    <p:embeddedFont>
      <p:font typeface="Helvetica World" pitchFamily="2" charset="0"/>
      <p:regular r:id="rId25"/>
    </p:embeddedFont>
    <p:embeddedFont>
      <p:font typeface="Montserrat Medium" panose="020F0502020204030204" pitchFamily="34" charset="0"/>
      <p:regular r:id="rId26"/>
      <p:italic r:id="rId27"/>
    </p:embeddedFont>
    <p:embeddedFont>
      <p:font typeface="Noto Sans" panose="020B0502040504020204" pitchFamily="34" charset="0"/>
      <p:regular r:id="rId28"/>
      <p:bold r:id="rId29"/>
      <p:italic r:id="rId30"/>
      <p:boldItalic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9CACA"/>
    <a:srgbClr val="DBEE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17" autoAdjust="0"/>
    <p:restoredTop sz="78532" autoAdjust="0"/>
  </p:normalViewPr>
  <p:slideViewPr>
    <p:cSldViewPr>
      <p:cViewPr>
        <p:scale>
          <a:sx n="39" d="100"/>
          <a:sy n="39" d="100"/>
        </p:scale>
        <p:origin x="488" y="103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tableStyles" Target="tableStyles.xml"/><Relationship Id="rId8" Type="http://schemas.openxmlformats.org/officeDocument/2006/relationships/slide" Target="slides/slide7.xml"/></Relationships>
</file>

<file path=ppt/media/hdphoto1.wdp>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C12C6D-EC30-1E4C-82AD-4324AF427A8E}" type="datetimeFigureOut">
              <a:rPr lang="en-US" smtClean="0"/>
              <a:t>4/15/24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159EB9-9299-0347-8C4E-90713F32040F}" type="slidenum">
              <a:rPr lang="en-US" smtClean="0"/>
              <a:t>‹#›</a:t>
            </a:fld>
            <a:endParaRPr lang="en-US"/>
          </a:p>
        </p:txBody>
      </p:sp>
    </p:spTree>
    <p:extLst>
      <p:ext uri="{BB962C8B-B14F-4D97-AF65-F5344CB8AC3E}">
        <p14:creationId xmlns:p14="http://schemas.microsoft.com/office/powerpoint/2010/main" val="36941677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Substances make it easier for the perpetrator to commit sexual assault. It reduces any resistance and prevents the victim from remembering details of the assault. </a:t>
            </a:r>
          </a:p>
          <a:p>
            <a:r>
              <a:rPr lang="en-US" dirty="0"/>
              <a:t>These drug used are also known as date rape drugs, which is mis-leading because they usually do not involve a dating situation, although they could. </a:t>
            </a:r>
          </a:p>
          <a:p>
            <a:r>
              <a:rPr lang="en-US" dirty="0"/>
              <a:t>This can happen to anyone, whether it’s a date, a stranger, an acquaintance, or someone you have known for a long time and feel comfortable with. </a:t>
            </a:r>
          </a:p>
          <a:p>
            <a:r>
              <a:rPr lang="en-US" dirty="0"/>
              <a:t>This is a quote from Jonathan, a survivor of drug-facilitated sexual assault, that is willing to share his story. </a:t>
            </a:r>
          </a:p>
          <a:p>
            <a:endParaRPr lang="en-US" dirty="0"/>
          </a:p>
        </p:txBody>
      </p:sp>
      <p:sp>
        <p:nvSpPr>
          <p:cNvPr id="4" name="Slide Number Placeholder 3"/>
          <p:cNvSpPr>
            <a:spLocks noGrp="1"/>
          </p:cNvSpPr>
          <p:nvPr>
            <p:ph type="sldNum" sz="quarter" idx="5"/>
          </p:nvPr>
        </p:nvSpPr>
        <p:spPr/>
        <p:txBody>
          <a:bodyPr/>
          <a:lstStyle/>
          <a:p>
            <a:fld id="{60159EB9-9299-0347-8C4E-90713F32040F}" type="slidenum">
              <a:rPr lang="en-US" smtClean="0"/>
              <a:t>4</a:t>
            </a:fld>
            <a:endParaRPr lang="en-US"/>
          </a:p>
        </p:txBody>
      </p:sp>
    </p:spTree>
    <p:extLst>
      <p:ext uri="{BB962C8B-B14F-4D97-AF65-F5344CB8AC3E}">
        <p14:creationId xmlns:p14="http://schemas.microsoft.com/office/powerpoint/2010/main" val="322042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these drugs work: </a:t>
            </a:r>
          </a:p>
          <a:p>
            <a:r>
              <a:rPr lang="en-US" dirty="0"/>
              <a:t>These drugs are typically odorless, colorless, and tasteless when placed in a drink. Within 30 minutes, the individual will feel the effects and struggle to move or even pass out. </a:t>
            </a:r>
          </a:p>
          <a:p>
            <a:r>
              <a:rPr lang="en-US" dirty="0"/>
              <a:t>Because of the effects of the drug, the victim may have little recollection of what happened, which is why many victims do not report the crime. </a:t>
            </a:r>
          </a:p>
        </p:txBody>
      </p:sp>
      <p:sp>
        <p:nvSpPr>
          <p:cNvPr id="4" name="Slide Number Placeholder 3"/>
          <p:cNvSpPr>
            <a:spLocks noGrp="1"/>
          </p:cNvSpPr>
          <p:nvPr>
            <p:ph type="sldNum" sz="quarter" idx="5"/>
          </p:nvPr>
        </p:nvSpPr>
        <p:spPr/>
        <p:txBody>
          <a:bodyPr/>
          <a:lstStyle/>
          <a:p>
            <a:fld id="{60159EB9-9299-0347-8C4E-90713F32040F}" type="slidenum">
              <a:rPr lang="en-US" smtClean="0"/>
              <a:t>5</a:t>
            </a:fld>
            <a:endParaRPr lang="en-US"/>
          </a:p>
        </p:txBody>
      </p:sp>
    </p:spTree>
    <p:extLst>
      <p:ext uri="{BB962C8B-B14F-4D97-AF65-F5344CB8AC3E}">
        <p14:creationId xmlns:p14="http://schemas.microsoft.com/office/powerpoint/2010/main" val="24748323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13343B"/>
                </a:solidFill>
                <a:effectLst/>
                <a:latin typeface="__fkGroteskNeue_a82850"/>
              </a:rPr>
              <a:t>Many DFSA victims are unable to fully remember the details of the assault due to the drugs used, leaving them confused, uncertain, powerless. The missing gaps can haunt them as they struggle to put together what really happened. </a:t>
            </a:r>
          </a:p>
          <a:p>
            <a:r>
              <a:rPr lang="en-US" b="0" i="0" u="none" strike="noStrike" dirty="0">
                <a:solidFill>
                  <a:srgbClr val="13343B"/>
                </a:solidFill>
                <a:effectLst/>
                <a:latin typeface="__fkGroteskNeue_a82850"/>
              </a:rPr>
              <a:t>DFSA victims, whether the drug ingestion was voluntary or involuntary, often experience intense feelings of guilt and self-blame.</a:t>
            </a:r>
            <a:r>
              <a:rPr lang="en-US" b="0" i="0" u="none" strike="noStrike" dirty="0">
                <a:solidFill>
                  <a:srgbClr val="13343B"/>
                </a:solidFill>
                <a:effectLst/>
                <a:latin typeface="var(--font-berkeley-mono)"/>
              </a:rPr>
              <a:t> </a:t>
            </a:r>
            <a:r>
              <a:rPr lang="en-US" b="0" i="0" u="none" strike="noStrike" dirty="0">
                <a:solidFill>
                  <a:srgbClr val="13343B"/>
                </a:solidFill>
                <a:effectLst/>
                <a:latin typeface="__fkGroteskNeue_a82850"/>
              </a:rPr>
              <a:t>This is exacerbated by the perception that they willingly consumed drugs or alcohol, even if they were unknowingly drugged.</a:t>
            </a:r>
          </a:p>
          <a:p>
            <a:r>
              <a:rPr lang="en-US" b="0" i="0" u="none" strike="noStrike" dirty="0">
                <a:solidFill>
                  <a:srgbClr val="13343B"/>
                </a:solidFill>
                <a:effectLst/>
                <a:latin typeface="__fkGroteskNeue_a82850"/>
              </a:rPr>
              <a:t>The deprivation of cognition and control during a DFSA assault subjects the victim to an extreme form of powerlessness. This "mind rape" can be a distinct and deeply traumatic aspect of the experience.</a:t>
            </a:r>
          </a:p>
          <a:p>
            <a:r>
              <a:rPr lang="en-US" b="0" i="0" u="none" strike="noStrike" dirty="0">
                <a:solidFill>
                  <a:srgbClr val="13343B"/>
                </a:solidFill>
                <a:effectLst/>
                <a:latin typeface="__fkGroteskNeue_a82850"/>
              </a:rPr>
              <a:t>Despite the memory gaps, DFSA victims still commonly experience distressing reexperiencing symptoms like flashbacks and nightmares.</a:t>
            </a:r>
            <a:r>
              <a:rPr lang="en-US" b="0" i="0" u="none" strike="noStrike" dirty="0">
                <a:solidFill>
                  <a:srgbClr val="13343B"/>
                </a:solidFill>
                <a:effectLst/>
                <a:latin typeface="var(--font-berkeley-mono)"/>
              </a:rPr>
              <a:t> </a:t>
            </a:r>
            <a:r>
              <a:rPr lang="en-US" b="0" i="0" u="none" strike="noStrike" dirty="0">
                <a:solidFill>
                  <a:srgbClr val="13343B"/>
                </a:solidFill>
                <a:effectLst/>
                <a:latin typeface="__fkGroteskNeue_a82850"/>
              </a:rPr>
              <a:t>This can be particularly disturbing without the ability to cognitively connect the trauma. </a:t>
            </a:r>
            <a:endParaRPr lang="en-US" dirty="0"/>
          </a:p>
        </p:txBody>
      </p:sp>
      <p:sp>
        <p:nvSpPr>
          <p:cNvPr id="4" name="Slide Number Placeholder 3"/>
          <p:cNvSpPr>
            <a:spLocks noGrp="1"/>
          </p:cNvSpPr>
          <p:nvPr>
            <p:ph type="sldNum" sz="quarter" idx="5"/>
          </p:nvPr>
        </p:nvSpPr>
        <p:spPr/>
        <p:txBody>
          <a:bodyPr/>
          <a:lstStyle/>
          <a:p>
            <a:fld id="{60159EB9-9299-0347-8C4E-90713F32040F}" type="slidenum">
              <a:rPr lang="en-US" smtClean="0"/>
              <a:t>7</a:t>
            </a:fld>
            <a:endParaRPr lang="en-US"/>
          </a:p>
        </p:txBody>
      </p:sp>
    </p:spTree>
    <p:extLst>
      <p:ext uri="{BB962C8B-B14F-4D97-AF65-F5344CB8AC3E}">
        <p14:creationId xmlns:p14="http://schemas.microsoft.com/office/powerpoint/2010/main" val="34874062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13343B"/>
                </a:solidFill>
                <a:effectLst/>
                <a:latin typeface="__fkGroteskNeue_a82850"/>
              </a:rPr>
              <a:t>DFSA perpetrators are motivated by a desire to exert power and control over the victim, taking advantage of their diminished capacity.</a:t>
            </a:r>
          </a:p>
          <a:p>
            <a:r>
              <a:rPr lang="en-US" b="0" i="0" u="none" strike="noStrike" dirty="0">
                <a:solidFill>
                  <a:srgbClr val="13343B"/>
                </a:solidFill>
                <a:effectLst/>
                <a:latin typeface="__fkGroteskNeue_a82850"/>
              </a:rPr>
              <a:t>Some perpetrators may hold beliefs that they are entitled to sex and use drugs/alcohol as a means to overcome a victim's resistance and consent.</a:t>
            </a:r>
          </a:p>
          <a:p>
            <a:r>
              <a:rPr lang="en-US" b="0" i="0" u="none" strike="noStrike" dirty="0">
                <a:solidFill>
                  <a:srgbClr val="13343B"/>
                </a:solidFill>
                <a:effectLst/>
                <a:latin typeface="__fkGroteskNeue_a82850"/>
              </a:rPr>
              <a:t>In some cases, perpetrators may simply take advantage of situations where individuals are already intoxicated, without necessarily planning the assault in advance.</a:t>
            </a:r>
            <a:r>
              <a:rPr lang="en-US" b="0" i="0" u="none" strike="noStrike" dirty="0">
                <a:solidFill>
                  <a:srgbClr val="13343B"/>
                </a:solidFill>
                <a:effectLst/>
                <a:latin typeface="var(--font-berkeley-mono)"/>
              </a:rPr>
              <a:t> </a:t>
            </a:r>
            <a:r>
              <a:rPr lang="en-US" b="0" i="0" u="none" strike="noStrike" dirty="0">
                <a:solidFill>
                  <a:srgbClr val="13343B"/>
                </a:solidFill>
                <a:effectLst/>
                <a:latin typeface="__fkGroteskNeue_a82850"/>
              </a:rPr>
              <a:t>The impaired state of the victim presents an opportunity.</a:t>
            </a:r>
            <a:endParaRPr lang="en-US" dirty="0"/>
          </a:p>
        </p:txBody>
      </p:sp>
      <p:sp>
        <p:nvSpPr>
          <p:cNvPr id="4" name="Slide Number Placeholder 3"/>
          <p:cNvSpPr>
            <a:spLocks noGrp="1"/>
          </p:cNvSpPr>
          <p:nvPr>
            <p:ph type="sldNum" sz="quarter" idx="5"/>
          </p:nvPr>
        </p:nvSpPr>
        <p:spPr/>
        <p:txBody>
          <a:bodyPr/>
          <a:lstStyle/>
          <a:p>
            <a:fld id="{60159EB9-9299-0347-8C4E-90713F32040F}" type="slidenum">
              <a:rPr lang="en-US" smtClean="0"/>
              <a:t>8</a:t>
            </a:fld>
            <a:endParaRPr lang="en-US"/>
          </a:p>
        </p:txBody>
      </p:sp>
    </p:spTree>
    <p:extLst>
      <p:ext uri="{BB962C8B-B14F-4D97-AF65-F5344CB8AC3E}">
        <p14:creationId xmlns:p14="http://schemas.microsoft.com/office/powerpoint/2010/main" val="14673989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13343B"/>
                </a:solidFill>
                <a:effectLst/>
                <a:latin typeface="__fkGroteskNeue_a82850"/>
              </a:rPr>
              <a:t>Many DFSA victims experience amnesia because of the drugs, making it difficult for them to recall and describe the details of the assault.</a:t>
            </a:r>
            <a:r>
              <a:rPr lang="en-US" b="0" i="0" u="none" strike="noStrike" dirty="0">
                <a:solidFill>
                  <a:srgbClr val="13343B"/>
                </a:solidFill>
                <a:effectLst/>
                <a:latin typeface="var(--font-berkeley-mono)"/>
              </a:rPr>
              <a:t> </a:t>
            </a:r>
            <a:r>
              <a:rPr lang="en-US" b="0" i="0" u="none" strike="noStrike" dirty="0">
                <a:solidFill>
                  <a:srgbClr val="13343B"/>
                </a:solidFill>
                <a:effectLst/>
                <a:latin typeface="__fkGroteskNeue_a82850"/>
              </a:rPr>
              <a:t>This lack of memory can undermine the strength of their testimony.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latin typeface="Montserrat Medium"/>
              </a:rPr>
              <a:t>Without physical signs of struggle, such as fingernail scrapings or bite marks, there may be limited forensic evidence to corroborate the victim's account.</a:t>
            </a:r>
            <a:endParaRPr lang="en-US" b="1" i="0" u="none" strike="noStrike" dirty="0">
              <a:solidFill>
                <a:srgbClr val="13343B"/>
              </a:solidFill>
              <a:effectLst/>
              <a:latin typeface="__fkGroteskNeue_a8285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13343B"/>
                </a:solidFill>
                <a:effectLst/>
                <a:latin typeface="__fkGroteskNeue_a82850"/>
              </a:rPr>
              <a:t>The window for detecting date rape drugs in the victim's system is often very narrow, as the drugs metabolize quickly. Hair testing can extend the detection window, but is not always done.</a:t>
            </a:r>
            <a:r>
              <a:rPr lang="en-US" b="0" i="0" u="none" strike="noStrike" dirty="0">
                <a:solidFill>
                  <a:srgbClr val="13343B"/>
                </a:solidFill>
                <a:effectLst/>
                <a:latin typeface="var(--font-berkeley-mono)"/>
              </a:rPr>
              <a:t> </a:t>
            </a:r>
            <a:r>
              <a:rPr lang="en-US" b="0" i="0" u="none" strike="noStrike" dirty="0">
                <a:solidFill>
                  <a:srgbClr val="13343B"/>
                </a:solidFill>
                <a:effectLst/>
                <a:latin typeface="__fkGroteskNeue_a82850"/>
              </a:rPr>
              <a:t>This makes it challenging to obtain conclusive toxicological evidence.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13343B"/>
                </a:solidFill>
                <a:effectLst/>
                <a:latin typeface="__fkGroteskNeue_a82850"/>
              </a:rPr>
              <a:t>If the victim was voluntarily consuming alcohol or drugs prior to the assault, law enforcement and juries may be less likely to believe their account or consider them a "reliable" witness.</a:t>
            </a:r>
            <a:r>
              <a:rPr lang="en-US" b="0" i="0" u="none" strike="noStrike" dirty="0">
                <a:solidFill>
                  <a:srgbClr val="13343B"/>
                </a:solidFill>
                <a:effectLst/>
                <a:latin typeface="var(--font-berkeley-mono)"/>
              </a:rPr>
              <a:t> </a:t>
            </a:r>
            <a:r>
              <a:rPr lang="en-US" b="0" i="0" u="none" strike="noStrike" dirty="0">
                <a:solidFill>
                  <a:srgbClr val="13343B"/>
                </a:solidFill>
                <a:effectLst/>
                <a:latin typeface="__fkGroteskNeue_a82850"/>
              </a:rPr>
              <a:t>There is often a bias against victims who were intoxicated.</a:t>
            </a:r>
          </a:p>
          <a:p>
            <a:endParaRPr lang="en-US" dirty="0"/>
          </a:p>
        </p:txBody>
      </p:sp>
      <p:sp>
        <p:nvSpPr>
          <p:cNvPr id="4" name="Slide Number Placeholder 3"/>
          <p:cNvSpPr>
            <a:spLocks noGrp="1"/>
          </p:cNvSpPr>
          <p:nvPr>
            <p:ph type="sldNum" sz="quarter" idx="5"/>
          </p:nvPr>
        </p:nvSpPr>
        <p:spPr/>
        <p:txBody>
          <a:bodyPr/>
          <a:lstStyle/>
          <a:p>
            <a:fld id="{60159EB9-9299-0347-8C4E-90713F32040F}" type="slidenum">
              <a:rPr lang="en-US" smtClean="0"/>
              <a:t>11</a:t>
            </a:fld>
            <a:endParaRPr lang="en-US"/>
          </a:p>
        </p:txBody>
      </p:sp>
    </p:spTree>
    <p:extLst>
      <p:ext uri="{BB962C8B-B14F-4D97-AF65-F5344CB8AC3E}">
        <p14:creationId xmlns:p14="http://schemas.microsoft.com/office/powerpoint/2010/main" val="38317475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13343B"/>
                </a:solidFill>
                <a:effectLst/>
                <a:latin typeface="__fkGroteskNeue_a82850"/>
              </a:rPr>
              <a:t>DFSA victims are often perceived as less credible, especially if they were voluntarily using drugs or alcohol prior to the assault.</a:t>
            </a:r>
            <a:r>
              <a:rPr lang="en-US" b="0" i="0" u="none" strike="noStrike" dirty="0">
                <a:solidFill>
                  <a:srgbClr val="13343B"/>
                </a:solidFill>
                <a:effectLst/>
                <a:latin typeface="var(--font-berkeley-mono)"/>
              </a:rPr>
              <a:t> </a:t>
            </a:r>
            <a:r>
              <a:rPr lang="en-US" b="0" i="0" u="none" strike="noStrike" dirty="0">
                <a:solidFill>
                  <a:srgbClr val="13343B"/>
                </a:solidFill>
                <a:effectLst/>
                <a:latin typeface="__fkGroteskNeue_a82850"/>
              </a:rPr>
              <a:t>There is a bias against intoxicated victims.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13343B"/>
                </a:solidFill>
                <a:effectLst/>
                <a:latin typeface="__fkGroteskNeue_a82850"/>
              </a:rPr>
              <a:t>Victims may be blamed for their own victimization, with questions like "Why didn't you fight it?" or "Why didn't you leave the situation?" This reflects a "just world" mentality that the victim must have done something to deserve the assault.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13343B"/>
                </a:solidFill>
                <a:effectLst/>
                <a:latin typeface="__fkGroteskNeue_a82850"/>
              </a:rPr>
              <a:t>Women are often more harshly judged for their sexual behavior compared to men. The sexual violence perpetrated against DFSA victims is seen as a "just” because of the way they were dressed.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13343B"/>
                </a:solidFill>
                <a:effectLst/>
                <a:latin typeface="__fkGroteskNeue_a82850"/>
              </a:rPr>
              <a:t>The severe stigmatization experienced by some DFSA victims can lead to a form of "social death", where they are ostracized from their communities and social relationships.</a:t>
            </a:r>
            <a:r>
              <a:rPr lang="en-US" b="0" i="0" u="none" strike="noStrike" dirty="0">
                <a:solidFill>
                  <a:srgbClr val="13343B"/>
                </a:solidFill>
                <a:effectLst/>
                <a:latin typeface="var(--font-berkeley-mono)"/>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13343B"/>
                </a:solidFill>
                <a:effectLst/>
                <a:latin typeface="__fkGroteskNeue_a82850"/>
              </a:rPr>
              <a:t>This social isolation and rejection can be as traumatic as the assault itself, hindering the victim's ability to heal and rebuild their life.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60159EB9-9299-0347-8C4E-90713F32040F}" type="slidenum">
              <a:rPr lang="en-US" smtClean="0"/>
              <a:t>13</a:t>
            </a:fld>
            <a:endParaRPr lang="en-US"/>
          </a:p>
        </p:txBody>
      </p:sp>
    </p:spTree>
    <p:extLst>
      <p:ext uri="{BB962C8B-B14F-4D97-AF65-F5344CB8AC3E}">
        <p14:creationId xmlns:p14="http://schemas.microsoft.com/office/powerpoint/2010/main" val="19161719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spc="-68" dirty="0">
                <a:solidFill>
                  <a:srgbClr val="000000"/>
                </a:solidFill>
                <a:latin typeface="Montserrat Medium"/>
              </a:rPr>
              <a:t>Ensure healthcare providers are trained to conduct sexual assault forensic exams and toxicology testing to detect date rape drugs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spc="-68" dirty="0">
              <a:solidFill>
                <a:srgbClr val="000000"/>
              </a:solidFill>
              <a:effectLst/>
              <a:latin typeface="Montserrat Mediu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0A0A0A"/>
                </a:solidFill>
                <a:effectLst/>
                <a:latin typeface="open-sans"/>
              </a:rPr>
              <a:t>Advocates are not there to help with evidence collection or health care, but to support the patient, and to ensure the patient is informed about their options.</a:t>
            </a:r>
          </a:p>
        </p:txBody>
      </p:sp>
      <p:sp>
        <p:nvSpPr>
          <p:cNvPr id="4" name="Slide Number Placeholder 3"/>
          <p:cNvSpPr>
            <a:spLocks noGrp="1"/>
          </p:cNvSpPr>
          <p:nvPr>
            <p:ph type="sldNum" sz="quarter" idx="5"/>
          </p:nvPr>
        </p:nvSpPr>
        <p:spPr/>
        <p:txBody>
          <a:bodyPr/>
          <a:lstStyle/>
          <a:p>
            <a:fld id="{60159EB9-9299-0347-8C4E-90713F32040F}" type="slidenum">
              <a:rPr lang="en-US" smtClean="0"/>
              <a:t>14</a:t>
            </a:fld>
            <a:endParaRPr lang="en-US"/>
          </a:p>
        </p:txBody>
      </p:sp>
    </p:spTree>
    <p:extLst>
      <p:ext uri="{BB962C8B-B14F-4D97-AF65-F5344CB8AC3E}">
        <p14:creationId xmlns:p14="http://schemas.microsoft.com/office/powerpoint/2010/main" val="25066367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4/15/24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4/15/24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4/15/24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4/15/24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dirty="0"/>
          </a:p>
        </p:txBody>
      </p:sp>
      <p:grpSp>
        <p:nvGrpSpPr>
          <p:cNvPr id="3" name="Group 3"/>
          <p:cNvGrpSpPr/>
          <p:nvPr/>
        </p:nvGrpSpPr>
        <p:grpSpPr>
          <a:xfrm rot="-5400000">
            <a:off x="-5899336" y="4584524"/>
            <a:ext cx="11608173" cy="1117952"/>
            <a:chOff x="0" y="0"/>
            <a:chExt cx="5254699" cy="506066"/>
          </a:xfrm>
        </p:grpSpPr>
        <p:sp>
          <p:nvSpPr>
            <p:cNvPr id="4" name="Freeform 4"/>
            <p:cNvSpPr/>
            <p:nvPr/>
          </p:nvSpPr>
          <p:spPr>
            <a:xfrm>
              <a:off x="0" y="0"/>
              <a:ext cx="5254699" cy="506066"/>
            </a:xfrm>
            <a:custGeom>
              <a:avLst/>
              <a:gdLst/>
              <a:ahLst/>
              <a:cxnLst/>
              <a:rect l="l" t="t" r="r" b="b"/>
              <a:pathLst>
                <a:path w="5254699" h="506066">
                  <a:moveTo>
                    <a:pt x="0" y="0"/>
                  </a:moveTo>
                  <a:lnTo>
                    <a:pt x="5254699" y="0"/>
                  </a:lnTo>
                  <a:lnTo>
                    <a:pt x="5254699" y="506066"/>
                  </a:lnTo>
                  <a:lnTo>
                    <a:pt x="0" y="506066"/>
                  </a:lnTo>
                  <a:close/>
                </a:path>
              </a:pathLst>
            </a:custGeom>
            <a:solidFill>
              <a:srgbClr val="DBEDEB"/>
            </a:solidFill>
          </p:spPr>
          <p:txBody>
            <a:bodyPr/>
            <a:lstStyle/>
            <a:p>
              <a:endParaRPr lang="en-US"/>
            </a:p>
          </p:txBody>
        </p:sp>
        <p:sp>
          <p:nvSpPr>
            <p:cNvPr id="5" name="TextBox 5"/>
            <p:cNvSpPr txBox="1"/>
            <p:nvPr/>
          </p:nvSpPr>
          <p:spPr>
            <a:xfrm>
              <a:off x="0" y="-19050"/>
              <a:ext cx="5254699" cy="525116"/>
            </a:xfrm>
            <a:prstGeom prst="rect">
              <a:avLst/>
            </a:prstGeom>
          </p:spPr>
          <p:txBody>
            <a:bodyPr lIns="29557" tIns="29557" rIns="29557" bIns="29557" rtlCol="0" anchor="ctr"/>
            <a:lstStyle/>
            <a:p>
              <a:pPr algn="ctr">
                <a:lnSpc>
                  <a:spcPts val="1547"/>
                </a:lnSpc>
                <a:spcBef>
                  <a:spcPct val="0"/>
                </a:spcBef>
              </a:pPr>
              <a:endParaRPr/>
            </a:p>
          </p:txBody>
        </p:sp>
      </p:grpSp>
      <p:grpSp>
        <p:nvGrpSpPr>
          <p:cNvPr id="6" name="Group 6"/>
          <p:cNvGrpSpPr/>
          <p:nvPr/>
        </p:nvGrpSpPr>
        <p:grpSpPr>
          <a:xfrm rot="-5400000">
            <a:off x="10384218" y="3056126"/>
            <a:ext cx="11608173" cy="5114921"/>
            <a:chOff x="0" y="0"/>
            <a:chExt cx="5254699" cy="2315383"/>
          </a:xfrm>
        </p:grpSpPr>
        <p:sp>
          <p:nvSpPr>
            <p:cNvPr id="7" name="Freeform 7"/>
            <p:cNvSpPr/>
            <p:nvPr/>
          </p:nvSpPr>
          <p:spPr>
            <a:xfrm>
              <a:off x="0" y="0"/>
              <a:ext cx="5254699" cy="2315383"/>
            </a:xfrm>
            <a:custGeom>
              <a:avLst/>
              <a:gdLst/>
              <a:ahLst/>
              <a:cxnLst/>
              <a:rect l="l" t="t" r="r" b="b"/>
              <a:pathLst>
                <a:path w="5254699" h="2315383">
                  <a:moveTo>
                    <a:pt x="0" y="0"/>
                  </a:moveTo>
                  <a:lnTo>
                    <a:pt x="5254699" y="0"/>
                  </a:lnTo>
                  <a:lnTo>
                    <a:pt x="5254699" y="2315383"/>
                  </a:lnTo>
                  <a:lnTo>
                    <a:pt x="0" y="2315383"/>
                  </a:lnTo>
                  <a:close/>
                </a:path>
              </a:pathLst>
            </a:custGeom>
            <a:solidFill>
              <a:srgbClr val="DBEDEB"/>
            </a:solidFill>
          </p:spPr>
          <p:txBody>
            <a:bodyPr/>
            <a:lstStyle/>
            <a:p>
              <a:endParaRPr lang="en-US" dirty="0"/>
            </a:p>
          </p:txBody>
        </p:sp>
        <p:sp>
          <p:nvSpPr>
            <p:cNvPr id="8" name="TextBox 8"/>
            <p:cNvSpPr txBox="1"/>
            <p:nvPr/>
          </p:nvSpPr>
          <p:spPr>
            <a:xfrm>
              <a:off x="0" y="-19050"/>
              <a:ext cx="5254699" cy="2334433"/>
            </a:xfrm>
            <a:prstGeom prst="rect">
              <a:avLst/>
            </a:prstGeom>
          </p:spPr>
          <p:txBody>
            <a:bodyPr lIns="29557" tIns="29557" rIns="29557" bIns="29557" rtlCol="0" anchor="ctr"/>
            <a:lstStyle/>
            <a:p>
              <a:pPr algn="ctr">
                <a:lnSpc>
                  <a:spcPts val="1547"/>
                </a:lnSpc>
                <a:spcBef>
                  <a:spcPct val="0"/>
                </a:spcBef>
              </a:pPr>
              <a:endParaRPr/>
            </a:p>
          </p:txBody>
        </p:sp>
      </p:grpSp>
      <p:sp>
        <p:nvSpPr>
          <p:cNvPr id="14" name="TextBox 14"/>
          <p:cNvSpPr txBox="1"/>
          <p:nvPr/>
        </p:nvSpPr>
        <p:spPr>
          <a:xfrm>
            <a:off x="1246134" y="822378"/>
            <a:ext cx="10717266" cy="5155257"/>
          </a:xfrm>
          <a:prstGeom prst="rect">
            <a:avLst/>
          </a:prstGeom>
        </p:spPr>
        <p:txBody>
          <a:bodyPr wrap="square" lIns="0" tIns="0" rIns="0" bIns="0" rtlCol="0" anchor="t">
            <a:spAutoFit/>
          </a:bodyPr>
          <a:lstStyle/>
          <a:p>
            <a:pPr>
              <a:lnSpc>
                <a:spcPts val="13389"/>
              </a:lnSpc>
            </a:pPr>
            <a:r>
              <a:rPr lang="en-US" sz="12000" spc="-688" dirty="0">
                <a:solidFill>
                  <a:srgbClr val="FFFFFF"/>
                </a:solidFill>
                <a:latin typeface="Be Vietnam Medium"/>
              </a:rPr>
              <a:t>Drug-Facilitated Sexual Assault</a:t>
            </a:r>
          </a:p>
        </p:txBody>
      </p:sp>
      <p:sp>
        <p:nvSpPr>
          <p:cNvPr id="15" name="TextBox 15"/>
          <p:cNvSpPr txBox="1"/>
          <p:nvPr/>
        </p:nvSpPr>
        <p:spPr>
          <a:xfrm>
            <a:off x="1246134" y="6541497"/>
            <a:ext cx="10343755" cy="3059107"/>
          </a:xfrm>
          <a:prstGeom prst="rect">
            <a:avLst/>
          </a:prstGeom>
        </p:spPr>
        <p:txBody>
          <a:bodyPr wrap="square" lIns="0" tIns="0" rIns="0" bIns="0" rtlCol="0" anchor="t">
            <a:spAutoFit/>
          </a:bodyPr>
          <a:lstStyle/>
          <a:p>
            <a:pPr>
              <a:lnSpc>
                <a:spcPts val="6120"/>
              </a:lnSpc>
            </a:pPr>
            <a:r>
              <a:rPr lang="en-US" sz="4000" spc="300" dirty="0">
                <a:solidFill>
                  <a:srgbClr val="FFFFFF"/>
                </a:solidFill>
                <a:latin typeface="Be Vietnam"/>
              </a:rPr>
              <a:t>Amy Nguyen</a:t>
            </a:r>
          </a:p>
          <a:p>
            <a:pPr>
              <a:lnSpc>
                <a:spcPts val="6120"/>
              </a:lnSpc>
            </a:pPr>
            <a:r>
              <a:rPr lang="en-US" sz="4000" spc="300" dirty="0">
                <a:solidFill>
                  <a:srgbClr val="FFFFFF"/>
                </a:solidFill>
                <a:latin typeface="Be Vietnam"/>
              </a:rPr>
              <a:t>Professor Wick </a:t>
            </a:r>
          </a:p>
          <a:p>
            <a:pPr>
              <a:lnSpc>
                <a:spcPts val="6120"/>
              </a:lnSpc>
            </a:pPr>
            <a:r>
              <a:rPr lang="en-US" sz="4000" spc="300" dirty="0">
                <a:solidFill>
                  <a:srgbClr val="FFFFFF"/>
                </a:solidFill>
                <a:latin typeface="Be Vietnam"/>
              </a:rPr>
              <a:t>PHRX 4001W </a:t>
            </a:r>
          </a:p>
          <a:p>
            <a:pPr>
              <a:lnSpc>
                <a:spcPts val="6120"/>
              </a:lnSpc>
            </a:pPr>
            <a:r>
              <a:rPr lang="en-US" sz="4000" spc="300" dirty="0">
                <a:solidFill>
                  <a:srgbClr val="FFFFFF"/>
                </a:solidFill>
                <a:latin typeface="Be Vietnam"/>
              </a:rPr>
              <a:t>April 11, 2024 </a:t>
            </a:r>
          </a:p>
        </p:txBody>
      </p:sp>
      <p:pic>
        <p:nvPicPr>
          <p:cNvPr id="13" name="Picture 12" descr="A glass with ice and lime slices&#10;&#10;Description automatically generated">
            <a:extLst>
              <a:ext uri="{FF2B5EF4-FFF2-40B4-BE49-F238E27FC236}">
                <a16:creationId xmlns:a16="http://schemas.microsoft.com/office/drawing/2014/main" id="{2928BCE7-2142-8C10-D893-ABD75D8DF4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44644" y="1257299"/>
            <a:ext cx="7772400" cy="77724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dirty="0"/>
          </a:p>
        </p:txBody>
      </p:sp>
      <p:grpSp>
        <p:nvGrpSpPr>
          <p:cNvPr id="3" name="Group 3"/>
          <p:cNvGrpSpPr/>
          <p:nvPr/>
        </p:nvGrpSpPr>
        <p:grpSpPr>
          <a:xfrm rot="-5400000">
            <a:off x="-5899336" y="4584524"/>
            <a:ext cx="11608173" cy="1117952"/>
            <a:chOff x="0" y="0"/>
            <a:chExt cx="5254699" cy="506066"/>
          </a:xfrm>
        </p:grpSpPr>
        <p:sp>
          <p:nvSpPr>
            <p:cNvPr id="4" name="Freeform 4"/>
            <p:cNvSpPr/>
            <p:nvPr/>
          </p:nvSpPr>
          <p:spPr>
            <a:xfrm>
              <a:off x="0" y="0"/>
              <a:ext cx="5254699" cy="506066"/>
            </a:xfrm>
            <a:custGeom>
              <a:avLst/>
              <a:gdLst/>
              <a:ahLst/>
              <a:cxnLst/>
              <a:rect l="l" t="t" r="r" b="b"/>
              <a:pathLst>
                <a:path w="5254699" h="506066">
                  <a:moveTo>
                    <a:pt x="0" y="0"/>
                  </a:moveTo>
                  <a:lnTo>
                    <a:pt x="5254699" y="0"/>
                  </a:lnTo>
                  <a:lnTo>
                    <a:pt x="5254699" y="506066"/>
                  </a:lnTo>
                  <a:lnTo>
                    <a:pt x="0" y="506066"/>
                  </a:lnTo>
                  <a:close/>
                </a:path>
              </a:pathLst>
            </a:custGeom>
            <a:solidFill>
              <a:srgbClr val="DBEDEB"/>
            </a:solidFill>
          </p:spPr>
          <p:txBody>
            <a:bodyPr/>
            <a:lstStyle/>
            <a:p>
              <a:endParaRPr lang="en-US"/>
            </a:p>
          </p:txBody>
        </p:sp>
        <p:sp>
          <p:nvSpPr>
            <p:cNvPr id="5" name="TextBox 5"/>
            <p:cNvSpPr txBox="1"/>
            <p:nvPr/>
          </p:nvSpPr>
          <p:spPr>
            <a:xfrm>
              <a:off x="0" y="-19050"/>
              <a:ext cx="5254699" cy="525116"/>
            </a:xfrm>
            <a:prstGeom prst="rect">
              <a:avLst/>
            </a:prstGeom>
          </p:spPr>
          <p:txBody>
            <a:bodyPr lIns="29557" tIns="29557" rIns="29557" bIns="29557" rtlCol="0" anchor="ctr"/>
            <a:lstStyle/>
            <a:p>
              <a:pPr algn="ctr">
                <a:lnSpc>
                  <a:spcPts val="1547"/>
                </a:lnSpc>
                <a:spcBef>
                  <a:spcPct val="0"/>
                </a:spcBef>
              </a:pPr>
              <a:endParaRPr/>
            </a:p>
          </p:txBody>
        </p:sp>
      </p:grpSp>
      <p:sp>
        <p:nvSpPr>
          <p:cNvPr id="9" name="TextBox 9"/>
          <p:cNvSpPr txBox="1"/>
          <p:nvPr/>
        </p:nvSpPr>
        <p:spPr>
          <a:xfrm>
            <a:off x="1028700" y="1913269"/>
            <a:ext cx="8326133" cy="1949252"/>
          </a:xfrm>
          <a:prstGeom prst="rect">
            <a:avLst/>
          </a:prstGeom>
        </p:spPr>
        <p:txBody>
          <a:bodyPr lIns="0" tIns="0" rIns="0" bIns="0" rtlCol="0" anchor="t">
            <a:spAutoFit/>
          </a:bodyPr>
          <a:lstStyle/>
          <a:p>
            <a:pPr marL="0" lvl="0" indent="0" algn="l">
              <a:lnSpc>
                <a:spcPts val="7559"/>
              </a:lnSpc>
            </a:pPr>
            <a:r>
              <a:rPr lang="en-US" sz="6999" dirty="0">
                <a:solidFill>
                  <a:srgbClr val="FFFFFF"/>
                </a:solidFill>
                <a:latin typeface="Be Vietnam"/>
              </a:rPr>
              <a:t>Current Legal Framework</a:t>
            </a:r>
          </a:p>
        </p:txBody>
      </p:sp>
      <p:sp>
        <p:nvSpPr>
          <p:cNvPr id="10" name="TextBox 10"/>
          <p:cNvSpPr txBox="1"/>
          <p:nvPr/>
        </p:nvSpPr>
        <p:spPr>
          <a:xfrm>
            <a:off x="1028699" y="5143499"/>
            <a:ext cx="8326133" cy="2962349"/>
          </a:xfrm>
          <a:prstGeom prst="rect">
            <a:avLst/>
          </a:prstGeom>
        </p:spPr>
        <p:txBody>
          <a:bodyPr lIns="0" tIns="0" rIns="0" bIns="0" rtlCol="0" anchor="t">
            <a:spAutoFit/>
          </a:bodyPr>
          <a:lstStyle/>
          <a:p>
            <a:pPr marL="342900" indent="-342900">
              <a:lnSpc>
                <a:spcPts val="3300"/>
              </a:lnSpc>
              <a:buFont typeface="Arial" panose="020B0604020202020204" pitchFamily="34" charset="0"/>
              <a:buChar char="•"/>
            </a:pPr>
            <a:r>
              <a:rPr lang="en-US" sz="3200" dirty="0">
                <a:solidFill>
                  <a:srgbClr val="FFFFFF"/>
                </a:solidFill>
                <a:latin typeface="Montserrat Medium"/>
              </a:rPr>
              <a:t>Definitions vary state to state</a:t>
            </a:r>
          </a:p>
          <a:p>
            <a:pPr marL="342900" indent="-342900">
              <a:lnSpc>
                <a:spcPts val="3300"/>
              </a:lnSpc>
              <a:buFont typeface="Arial" panose="020B0604020202020204" pitchFamily="34" charset="0"/>
              <a:buChar char="•"/>
            </a:pPr>
            <a:endParaRPr lang="en-US" sz="3200" dirty="0">
              <a:solidFill>
                <a:srgbClr val="FFFFFF"/>
              </a:solidFill>
              <a:latin typeface="Montserrat Medium"/>
            </a:endParaRPr>
          </a:p>
          <a:p>
            <a:pPr marL="342900" indent="-342900">
              <a:lnSpc>
                <a:spcPts val="3300"/>
              </a:lnSpc>
              <a:buFont typeface="Arial" panose="020B0604020202020204" pitchFamily="34" charset="0"/>
              <a:buChar char="•"/>
            </a:pPr>
            <a:endParaRPr lang="en-US" sz="3200" dirty="0">
              <a:solidFill>
                <a:srgbClr val="FFFFFF"/>
              </a:solidFill>
              <a:latin typeface="Montserrat Medium"/>
            </a:endParaRPr>
          </a:p>
          <a:p>
            <a:pPr marL="342900" indent="-342900">
              <a:lnSpc>
                <a:spcPts val="3300"/>
              </a:lnSpc>
              <a:buFont typeface="Arial" panose="020B0604020202020204" pitchFamily="34" charset="0"/>
              <a:buChar char="•"/>
            </a:pPr>
            <a:r>
              <a:rPr lang="en-US" sz="3200" dirty="0">
                <a:solidFill>
                  <a:srgbClr val="FFFFFF"/>
                </a:solidFill>
                <a:latin typeface="Montserrat Medium"/>
              </a:rPr>
              <a:t>In Connecticut</a:t>
            </a:r>
          </a:p>
          <a:p>
            <a:pPr marL="800100" lvl="1" indent="-342900">
              <a:lnSpc>
                <a:spcPts val="3300"/>
              </a:lnSpc>
              <a:buFont typeface="Arial" panose="020B0604020202020204" pitchFamily="34" charset="0"/>
              <a:buChar char="•"/>
            </a:pPr>
            <a:r>
              <a:rPr lang="en-US" sz="3200" dirty="0">
                <a:solidFill>
                  <a:srgbClr val="FFFFFF"/>
                </a:solidFill>
                <a:latin typeface="Montserrat Medium"/>
              </a:rPr>
              <a:t>DFSA is considered a form of rape and is therefore charged as sexual assault in the first degree.</a:t>
            </a:r>
          </a:p>
        </p:txBody>
      </p:sp>
      <mc:AlternateContent xmlns:mc="http://schemas.openxmlformats.org/markup-compatibility/2006">
        <mc:Choice xmlns:a14="http://schemas.microsoft.com/office/drawing/2010/main" Requires="a14">
          <p:graphicFrame>
            <p:nvGraphicFramePr>
              <p:cNvPr id="11" name="Table 11">
                <a:extLst>
                  <a:ext uri="{FF2B5EF4-FFF2-40B4-BE49-F238E27FC236}">
                    <a16:creationId xmlns:a16="http://schemas.microsoft.com/office/drawing/2014/main" id="{75F5EF5B-33B9-6A4C-A41F-77C078ABEFFF}"/>
                  </a:ext>
                </a:extLst>
              </p:cNvPr>
              <p:cNvGraphicFramePr>
                <a:graphicFrameLocks noGrp="1"/>
              </p:cNvGraphicFramePr>
              <p:nvPr>
                <p:extLst>
                  <p:ext uri="{D42A27DB-BD31-4B8C-83A1-F6EECF244321}">
                    <p14:modId xmlns:p14="http://schemas.microsoft.com/office/powerpoint/2010/main" val="982045494"/>
                  </p:ext>
                </p:extLst>
              </p:nvPr>
            </p:nvGraphicFramePr>
            <p:xfrm>
              <a:off x="9898033" y="489312"/>
              <a:ext cx="7696200" cy="9308374"/>
            </p:xfrm>
            <a:graphic>
              <a:graphicData uri="http://schemas.openxmlformats.org/drawingml/2006/table">
                <a:tbl>
                  <a:tblPr firstRow="1" bandRow="1">
                    <a:tableStyleId>{D7AC3CCA-C797-4891-BE02-D94E43425B78}</a:tableStyleId>
                  </a:tblPr>
                  <a:tblGrid>
                    <a:gridCol w="3838878">
                      <a:extLst>
                        <a:ext uri="{9D8B030D-6E8A-4147-A177-3AD203B41FA5}">
                          <a16:colId xmlns:a16="http://schemas.microsoft.com/office/drawing/2014/main" val="871787415"/>
                        </a:ext>
                      </a:extLst>
                    </a:gridCol>
                    <a:gridCol w="3857322">
                      <a:extLst>
                        <a:ext uri="{9D8B030D-6E8A-4147-A177-3AD203B41FA5}">
                          <a16:colId xmlns:a16="http://schemas.microsoft.com/office/drawing/2014/main" val="1174250998"/>
                        </a:ext>
                      </a:extLst>
                    </a:gridCol>
                  </a:tblGrid>
                  <a:tr h="3324369">
                    <a:tc>
                      <a:txBody>
                        <a:bodyPr/>
                        <a:lstStyle/>
                        <a:p>
                          <a:pPr algn="ctr"/>
                          <a:r>
                            <a:rPr lang="en-US" sz="3200" dirty="0"/>
                            <a:t>Victim </a:t>
                          </a:r>
                          <a14:m>
                            <m:oMath xmlns:m="http://schemas.openxmlformats.org/officeDocument/2006/math">
                              <m:r>
                                <a:rPr lang="en-US" sz="3200" i="1" smtClean="0">
                                  <a:latin typeface="Cambria Math" panose="02040503050406030204" pitchFamily="18" charset="0"/>
                                  <a:ea typeface="Cambria Math" panose="02040503050406030204" pitchFamily="18" charset="0"/>
                                </a:rPr>
                                <m:t>≥</m:t>
                              </m:r>
                            </m:oMath>
                          </a14:m>
                          <a:r>
                            <a:rPr lang="en-US" sz="3200" dirty="0"/>
                            <a:t> 16 years old </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t>Victim </a:t>
                          </a:r>
                          <a14:m>
                            <m:oMath xmlns:m="http://schemas.openxmlformats.org/officeDocument/2006/math">
                              <m:r>
                                <a:rPr lang="en-US" sz="3200" i="1" smtClean="0">
                                  <a:latin typeface="Cambria Math" panose="02040503050406030204" pitchFamily="18" charset="0"/>
                                  <a:ea typeface="Cambria Math" panose="02040503050406030204" pitchFamily="18" charset="0"/>
                                </a:rPr>
                                <m:t>&lt;</m:t>
                              </m:r>
                              <m:r>
                                <a:rPr lang="en-US" sz="3200" b="1" i="1" smtClean="0">
                                  <a:latin typeface="Cambria Math" panose="02040503050406030204" pitchFamily="18" charset="0"/>
                                  <a:ea typeface="Cambria Math" panose="02040503050406030204" pitchFamily="18" charset="0"/>
                                </a:rPr>
                                <m:t> </m:t>
                              </m:r>
                            </m:oMath>
                          </a14:m>
                          <a:r>
                            <a:rPr lang="en-US" sz="3200" dirty="0"/>
                            <a:t>16 years old </a:t>
                          </a:r>
                        </a:p>
                      </a:txBody>
                      <a:tcPr anchor="ctr"/>
                    </a:tc>
                    <a:extLst>
                      <a:ext uri="{0D108BD9-81ED-4DB2-BD59-A6C34878D82A}">
                        <a16:rowId xmlns:a16="http://schemas.microsoft.com/office/drawing/2014/main" val="2065855012"/>
                      </a:ext>
                    </a:extLst>
                  </a:tr>
                  <a:tr h="5984005">
                    <a:tc>
                      <a:txBody>
                        <a:bodyPr/>
                        <a:lstStyle/>
                        <a:p>
                          <a:pPr algn="ctr"/>
                          <a:r>
                            <a:rPr lang="en-US" sz="3200" dirty="0"/>
                            <a:t>Class B felony</a:t>
                          </a:r>
                        </a:p>
                        <a:p>
                          <a:pPr algn="ctr"/>
                          <a:r>
                            <a:rPr lang="en-US" sz="3200" dirty="0"/>
                            <a:t>Up to 40 years' imprisonment</a:t>
                          </a:r>
                        </a:p>
                        <a:p>
                          <a:pPr algn="ctr"/>
                          <a:r>
                            <a:rPr lang="en-US" sz="3200" dirty="0"/>
                            <a:t>Up to $15,000 in fines</a:t>
                          </a:r>
                        </a:p>
                        <a:p>
                          <a:pPr algn="ctr"/>
                          <a:endParaRPr lang="en-US" sz="3200" dirty="0"/>
                        </a:p>
                      </a:txBody>
                      <a:tcPr anchor="ctr"/>
                    </a:tc>
                    <a:tc>
                      <a:txBody>
                        <a:bodyPr/>
                        <a:lstStyle/>
                        <a:p>
                          <a:pPr algn="ctr"/>
                          <a:r>
                            <a:rPr lang="en-US" sz="3200" dirty="0"/>
                            <a:t>Class A felony</a:t>
                          </a:r>
                        </a:p>
                        <a:p>
                          <a:pPr algn="ctr"/>
                          <a:r>
                            <a:rPr lang="en-US" sz="3200" dirty="0"/>
                            <a:t>Up to 25 years' imprisonment</a:t>
                          </a:r>
                        </a:p>
                        <a:p>
                          <a:pPr algn="ctr"/>
                          <a:r>
                            <a:rPr lang="en-US" sz="3200" dirty="0"/>
                            <a:t>Up to $20,000 in fines</a:t>
                          </a:r>
                        </a:p>
                        <a:p>
                          <a:pPr algn="ctr"/>
                          <a:endParaRPr lang="en-US" sz="3200" dirty="0"/>
                        </a:p>
                      </a:txBody>
                      <a:tcPr anchor="ctr"/>
                    </a:tc>
                    <a:extLst>
                      <a:ext uri="{0D108BD9-81ED-4DB2-BD59-A6C34878D82A}">
                        <a16:rowId xmlns:a16="http://schemas.microsoft.com/office/drawing/2014/main" val="3993881867"/>
                      </a:ext>
                    </a:extLst>
                  </a:tr>
                </a:tbl>
              </a:graphicData>
            </a:graphic>
          </p:graphicFrame>
        </mc:Choice>
        <mc:Fallback>
          <p:graphicFrame>
            <p:nvGraphicFramePr>
              <p:cNvPr id="11" name="Table 11">
                <a:extLst>
                  <a:ext uri="{FF2B5EF4-FFF2-40B4-BE49-F238E27FC236}">
                    <a16:creationId xmlns:a16="http://schemas.microsoft.com/office/drawing/2014/main" id="{75F5EF5B-33B9-6A4C-A41F-77C078ABEFFF}"/>
                  </a:ext>
                </a:extLst>
              </p:cNvPr>
              <p:cNvGraphicFramePr>
                <a:graphicFrameLocks noGrp="1"/>
              </p:cNvGraphicFramePr>
              <p:nvPr>
                <p:extLst>
                  <p:ext uri="{D42A27DB-BD31-4B8C-83A1-F6EECF244321}">
                    <p14:modId xmlns:p14="http://schemas.microsoft.com/office/powerpoint/2010/main" val="982045494"/>
                  </p:ext>
                </p:extLst>
              </p:nvPr>
            </p:nvGraphicFramePr>
            <p:xfrm>
              <a:off x="9898033" y="489312"/>
              <a:ext cx="7696200" cy="9308374"/>
            </p:xfrm>
            <a:graphic>
              <a:graphicData uri="http://schemas.openxmlformats.org/drawingml/2006/table">
                <a:tbl>
                  <a:tblPr firstRow="1" bandRow="1">
                    <a:tableStyleId>{D7AC3CCA-C797-4891-BE02-D94E43425B78}</a:tableStyleId>
                  </a:tblPr>
                  <a:tblGrid>
                    <a:gridCol w="3838878">
                      <a:extLst>
                        <a:ext uri="{9D8B030D-6E8A-4147-A177-3AD203B41FA5}">
                          <a16:colId xmlns:a16="http://schemas.microsoft.com/office/drawing/2014/main" val="871787415"/>
                        </a:ext>
                      </a:extLst>
                    </a:gridCol>
                    <a:gridCol w="3857322">
                      <a:extLst>
                        <a:ext uri="{9D8B030D-6E8A-4147-A177-3AD203B41FA5}">
                          <a16:colId xmlns:a16="http://schemas.microsoft.com/office/drawing/2014/main" val="1174250998"/>
                        </a:ext>
                      </a:extLst>
                    </a:gridCol>
                  </a:tblGrid>
                  <a:tr h="3324369">
                    <a:tc>
                      <a:txBody>
                        <a:bodyPr/>
                        <a:lstStyle/>
                        <a:p>
                          <a:endParaRPr lang="en-US"/>
                        </a:p>
                      </a:txBody>
                      <a:tcPr anchor="ctr">
                        <a:blipFill>
                          <a:blip r:embed="rId3"/>
                          <a:stretch>
                            <a:fillRect l="-330" t="-382" r="-100660" b="-180534"/>
                          </a:stretch>
                        </a:blipFill>
                      </a:tcPr>
                    </a:tc>
                    <a:tc>
                      <a:txBody>
                        <a:bodyPr/>
                        <a:lstStyle/>
                        <a:p>
                          <a:endParaRPr lang="en-US"/>
                        </a:p>
                      </a:txBody>
                      <a:tcPr anchor="ctr">
                        <a:blipFill>
                          <a:blip r:embed="rId3"/>
                          <a:stretch>
                            <a:fillRect l="-100000" t="-382" r="-329" b="-180534"/>
                          </a:stretch>
                        </a:blipFill>
                      </a:tcPr>
                    </a:tc>
                    <a:extLst>
                      <a:ext uri="{0D108BD9-81ED-4DB2-BD59-A6C34878D82A}">
                        <a16:rowId xmlns:a16="http://schemas.microsoft.com/office/drawing/2014/main" val="2065855012"/>
                      </a:ext>
                    </a:extLst>
                  </a:tr>
                  <a:tr h="5984005">
                    <a:tc>
                      <a:txBody>
                        <a:bodyPr/>
                        <a:lstStyle/>
                        <a:p>
                          <a:pPr algn="ctr"/>
                          <a:r>
                            <a:rPr lang="en-US" sz="3200" dirty="0"/>
                            <a:t>Class B felony</a:t>
                          </a:r>
                        </a:p>
                        <a:p>
                          <a:pPr algn="ctr"/>
                          <a:r>
                            <a:rPr lang="en-US" sz="3200" dirty="0"/>
                            <a:t>Up to 40 years' imprisonment</a:t>
                          </a:r>
                        </a:p>
                        <a:p>
                          <a:pPr algn="ctr"/>
                          <a:r>
                            <a:rPr lang="en-US" sz="3200" dirty="0"/>
                            <a:t>Up to $15,000 in fines</a:t>
                          </a:r>
                        </a:p>
                        <a:p>
                          <a:pPr algn="ctr"/>
                          <a:endParaRPr lang="en-US" sz="3200" dirty="0"/>
                        </a:p>
                      </a:txBody>
                      <a:tcPr anchor="ctr"/>
                    </a:tc>
                    <a:tc>
                      <a:txBody>
                        <a:bodyPr/>
                        <a:lstStyle/>
                        <a:p>
                          <a:pPr algn="ctr"/>
                          <a:r>
                            <a:rPr lang="en-US" sz="3200" dirty="0"/>
                            <a:t>Class A felony</a:t>
                          </a:r>
                        </a:p>
                        <a:p>
                          <a:pPr algn="ctr"/>
                          <a:r>
                            <a:rPr lang="en-US" sz="3200" dirty="0"/>
                            <a:t>Up to 25 years' imprisonment</a:t>
                          </a:r>
                        </a:p>
                        <a:p>
                          <a:pPr algn="ctr"/>
                          <a:r>
                            <a:rPr lang="en-US" sz="3200" dirty="0"/>
                            <a:t>Up to $20,000 in fines</a:t>
                          </a:r>
                        </a:p>
                        <a:p>
                          <a:pPr algn="ctr"/>
                          <a:endParaRPr lang="en-US" sz="3200" dirty="0"/>
                        </a:p>
                      </a:txBody>
                      <a:tcPr anchor="ctr"/>
                    </a:tc>
                    <a:extLst>
                      <a:ext uri="{0D108BD9-81ED-4DB2-BD59-A6C34878D82A}">
                        <a16:rowId xmlns:a16="http://schemas.microsoft.com/office/drawing/2014/main" val="3993881867"/>
                      </a:ext>
                    </a:extLst>
                  </a:tr>
                </a:tbl>
              </a:graphicData>
            </a:graphic>
          </p:graphicFrame>
        </mc:Fallback>
      </mc:AlternateContent>
    </p:spTree>
    <p:extLst>
      <p:ext uri="{BB962C8B-B14F-4D97-AF65-F5344CB8AC3E}">
        <p14:creationId xmlns:p14="http://schemas.microsoft.com/office/powerpoint/2010/main" val="34613639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BEEEC"/>
        </a:solidFill>
        <a:effectLst/>
      </p:bgPr>
    </p:bg>
    <p:spTree>
      <p:nvGrpSpPr>
        <p:cNvPr id="1" name=""/>
        <p:cNvGrpSpPr/>
        <p:nvPr/>
      </p:nvGrpSpPr>
      <p:grpSpPr>
        <a:xfrm>
          <a:off x="0" y="0"/>
          <a:ext cx="0" cy="0"/>
          <a:chOff x="0" y="0"/>
          <a:chExt cx="0" cy="0"/>
        </a:xfrm>
      </p:grpSpPr>
      <p:sp>
        <p:nvSpPr>
          <p:cNvPr id="2" name="TextBox 2"/>
          <p:cNvSpPr txBox="1"/>
          <p:nvPr/>
        </p:nvSpPr>
        <p:spPr>
          <a:xfrm>
            <a:off x="914400" y="1276902"/>
            <a:ext cx="10439399" cy="1025922"/>
          </a:xfrm>
          <a:prstGeom prst="rect">
            <a:avLst/>
          </a:prstGeom>
        </p:spPr>
        <p:txBody>
          <a:bodyPr wrap="square" lIns="0" tIns="0" rIns="0" bIns="0" rtlCol="0" anchor="t">
            <a:spAutoFit/>
          </a:bodyPr>
          <a:lstStyle/>
          <a:p>
            <a:pPr marL="0" lvl="0" indent="0" algn="l">
              <a:lnSpc>
                <a:spcPts val="8049"/>
              </a:lnSpc>
            </a:pPr>
            <a:r>
              <a:rPr lang="en-US" sz="6999" spc="-370" dirty="0">
                <a:solidFill>
                  <a:srgbClr val="222222"/>
                </a:solidFill>
                <a:latin typeface="Be Vietnam"/>
              </a:rPr>
              <a:t>Challenges in Prosecution</a:t>
            </a:r>
          </a:p>
        </p:txBody>
      </p:sp>
      <p:sp>
        <p:nvSpPr>
          <p:cNvPr id="3" name="TextBox 3"/>
          <p:cNvSpPr txBox="1"/>
          <p:nvPr/>
        </p:nvSpPr>
        <p:spPr>
          <a:xfrm>
            <a:off x="8191500" y="3184080"/>
            <a:ext cx="9144000" cy="5826018"/>
          </a:xfrm>
          <a:prstGeom prst="rect">
            <a:avLst/>
          </a:prstGeom>
        </p:spPr>
        <p:txBody>
          <a:bodyPr wrap="square" lIns="0" tIns="0" rIns="0" bIns="0" rtlCol="0" anchor="t">
            <a:spAutoFit/>
          </a:bodyPr>
          <a:lstStyle/>
          <a:p>
            <a:pPr marL="342900" indent="-342900">
              <a:lnSpc>
                <a:spcPct val="150000"/>
              </a:lnSpc>
              <a:buFont typeface="Arial" panose="020B0604020202020204" pitchFamily="34" charset="0"/>
              <a:buChar char="•"/>
            </a:pPr>
            <a:r>
              <a:rPr lang="en-US" sz="3200" dirty="0">
                <a:solidFill>
                  <a:srgbClr val="000000"/>
                </a:solidFill>
                <a:latin typeface="Montserrat Medium"/>
              </a:rPr>
              <a:t>Amnesia</a:t>
            </a:r>
          </a:p>
          <a:p>
            <a:pPr marL="342900" indent="-342900">
              <a:lnSpc>
                <a:spcPct val="150000"/>
              </a:lnSpc>
              <a:buFont typeface="Arial" panose="020B0604020202020204" pitchFamily="34" charset="0"/>
              <a:buChar char="•"/>
            </a:pPr>
            <a:r>
              <a:rPr lang="en-US" sz="3200" dirty="0">
                <a:solidFill>
                  <a:srgbClr val="000000"/>
                </a:solidFill>
                <a:latin typeface="Montserrat Medium"/>
              </a:rPr>
              <a:t>Lack of physical evidence</a:t>
            </a:r>
          </a:p>
          <a:p>
            <a:pPr marL="342900" indent="-342900">
              <a:lnSpc>
                <a:spcPct val="150000"/>
              </a:lnSpc>
              <a:buFont typeface="Arial" panose="020B0604020202020204" pitchFamily="34" charset="0"/>
              <a:buChar char="•"/>
            </a:pPr>
            <a:r>
              <a:rPr lang="en-US" sz="3200" dirty="0">
                <a:solidFill>
                  <a:srgbClr val="000000"/>
                </a:solidFill>
                <a:latin typeface="Montserrat Medium"/>
              </a:rPr>
              <a:t>Narrow window for detecting date rape drugs in the victim's system</a:t>
            </a:r>
          </a:p>
          <a:p>
            <a:pPr marL="342900" indent="-342900">
              <a:lnSpc>
                <a:spcPct val="150000"/>
              </a:lnSpc>
              <a:buFont typeface="Arial" panose="020B0604020202020204" pitchFamily="34" charset="0"/>
              <a:buChar char="•"/>
            </a:pPr>
            <a:r>
              <a:rPr lang="en-US" sz="3200" dirty="0">
                <a:solidFill>
                  <a:srgbClr val="000000"/>
                </a:solidFill>
                <a:latin typeface="Montserrat Medium"/>
              </a:rPr>
              <a:t>Bias against victims who were intoxicated</a:t>
            </a:r>
          </a:p>
          <a:p>
            <a:pPr marL="342900" indent="-342900">
              <a:lnSpc>
                <a:spcPct val="150000"/>
              </a:lnSpc>
              <a:buFont typeface="Arial" panose="020B0604020202020204" pitchFamily="34" charset="0"/>
              <a:buChar char="•"/>
            </a:pPr>
            <a:endParaRPr lang="en-US" sz="3200" dirty="0">
              <a:solidFill>
                <a:srgbClr val="000000"/>
              </a:solidFill>
              <a:latin typeface="Montserrat Medium"/>
            </a:endParaRPr>
          </a:p>
          <a:p>
            <a:pPr marL="342900" indent="-342900">
              <a:lnSpc>
                <a:spcPct val="150000"/>
              </a:lnSpc>
              <a:buFont typeface="Arial" panose="020B0604020202020204" pitchFamily="34" charset="0"/>
              <a:buChar char="•"/>
            </a:pPr>
            <a:endParaRPr lang="en-US" sz="3200" dirty="0">
              <a:solidFill>
                <a:srgbClr val="000000"/>
              </a:solidFill>
              <a:latin typeface="Montserrat Medium"/>
            </a:endParaRPr>
          </a:p>
          <a:p>
            <a:pPr>
              <a:lnSpc>
                <a:spcPct val="150000"/>
              </a:lnSpc>
            </a:pPr>
            <a:endParaRPr lang="en-US" sz="3200" dirty="0">
              <a:solidFill>
                <a:srgbClr val="000000"/>
              </a:solidFill>
              <a:latin typeface="Montserrat Medium"/>
            </a:endParaRPr>
          </a:p>
        </p:txBody>
      </p:sp>
      <p:pic>
        <p:nvPicPr>
          <p:cNvPr id="10" name="Picture 9" descr="A group of people sitting in chairs&#10;&#10;Description automatically generated">
            <a:extLst>
              <a:ext uri="{FF2B5EF4-FFF2-40B4-BE49-F238E27FC236}">
                <a16:creationId xmlns:a16="http://schemas.microsoft.com/office/drawing/2014/main" id="{443A98D6-5003-3BF2-2C9D-7AE4D87D09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 y="1789863"/>
            <a:ext cx="6707273" cy="6707273"/>
          </a:xfrm>
          <a:prstGeom prst="rect">
            <a:avLst/>
          </a:prstGeom>
        </p:spPr>
      </p:pic>
    </p:spTree>
    <p:extLst>
      <p:ext uri="{BB962C8B-B14F-4D97-AF65-F5344CB8AC3E}">
        <p14:creationId xmlns:p14="http://schemas.microsoft.com/office/powerpoint/2010/main" val="13789977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dirty="0"/>
          </a:p>
        </p:txBody>
      </p:sp>
      <p:grpSp>
        <p:nvGrpSpPr>
          <p:cNvPr id="3" name="Group 3"/>
          <p:cNvGrpSpPr/>
          <p:nvPr/>
        </p:nvGrpSpPr>
        <p:grpSpPr>
          <a:xfrm rot="-5400000">
            <a:off x="-5899336" y="4584524"/>
            <a:ext cx="11608173" cy="1117952"/>
            <a:chOff x="0" y="0"/>
            <a:chExt cx="5254699" cy="506066"/>
          </a:xfrm>
        </p:grpSpPr>
        <p:sp>
          <p:nvSpPr>
            <p:cNvPr id="4" name="Freeform 4"/>
            <p:cNvSpPr/>
            <p:nvPr/>
          </p:nvSpPr>
          <p:spPr>
            <a:xfrm>
              <a:off x="0" y="0"/>
              <a:ext cx="5254699" cy="506066"/>
            </a:xfrm>
            <a:custGeom>
              <a:avLst/>
              <a:gdLst/>
              <a:ahLst/>
              <a:cxnLst/>
              <a:rect l="l" t="t" r="r" b="b"/>
              <a:pathLst>
                <a:path w="5254699" h="506066">
                  <a:moveTo>
                    <a:pt x="0" y="0"/>
                  </a:moveTo>
                  <a:lnTo>
                    <a:pt x="5254699" y="0"/>
                  </a:lnTo>
                  <a:lnTo>
                    <a:pt x="5254699" y="506066"/>
                  </a:lnTo>
                  <a:lnTo>
                    <a:pt x="0" y="506066"/>
                  </a:lnTo>
                  <a:close/>
                </a:path>
              </a:pathLst>
            </a:custGeom>
            <a:solidFill>
              <a:srgbClr val="DBEDEB"/>
            </a:solidFill>
          </p:spPr>
          <p:txBody>
            <a:bodyPr/>
            <a:lstStyle/>
            <a:p>
              <a:endParaRPr lang="en-US"/>
            </a:p>
          </p:txBody>
        </p:sp>
        <p:sp>
          <p:nvSpPr>
            <p:cNvPr id="5" name="TextBox 5"/>
            <p:cNvSpPr txBox="1"/>
            <p:nvPr/>
          </p:nvSpPr>
          <p:spPr>
            <a:xfrm>
              <a:off x="0" y="-19050"/>
              <a:ext cx="5254699" cy="525116"/>
            </a:xfrm>
            <a:prstGeom prst="rect">
              <a:avLst/>
            </a:prstGeom>
          </p:spPr>
          <p:txBody>
            <a:bodyPr lIns="29557" tIns="29557" rIns="29557" bIns="29557" rtlCol="0" anchor="ctr"/>
            <a:lstStyle/>
            <a:p>
              <a:pPr algn="ctr">
                <a:lnSpc>
                  <a:spcPts val="1547"/>
                </a:lnSpc>
                <a:spcBef>
                  <a:spcPct val="0"/>
                </a:spcBef>
              </a:pPr>
              <a:endParaRPr/>
            </a:p>
          </p:txBody>
        </p:sp>
      </p:grpSp>
      <p:grpSp>
        <p:nvGrpSpPr>
          <p:cNvPr id="6" name="Group 6"/>
          <p:cNvGrpSpPr/>
          <p:nvPr/>
        </p:nvGrpSpPr>
        <p:grpSpPr>
          <a:xfrm rot="-5400000">
            <a:off x="10384218" y="3056126"/>
            <a:ext cx="11608173" cy="5114921"/>
            <a:chOff x="0" y="0"/>
            <a:chExt cx="5254699" cy="2315383"/>
          </a:xfrm>
        </p:grpSpPr>
        <p:sp>
          <p:nvSpPr>
            <p:cNvPr id="7" name="Freeform 7"/>
            <p:cNvSpPr/>
            <p:nvPr/>
          </p:nvSpPr>
          <p:spPr>
            <a:xfrm>
              <a:off x="0" y="0"/>
              <a:ext cx="5254699" cy="2315383"/>
            </a:xfrm>
            <a:custGeom>
              <a:avLst/>
              <a:gdLst/>
              <a:ahLst/>
              <a:cxnLst/>
              <a:rect l="l" t="t" r="r" b="b"/>
              <a:pathLst>
                <a:path w="5254699" h="2315383">
                  <a:moveTo>
                    <a:pt x="0" y="0"/>
                  </a:moveTo>
                  <a:lnTo>
                    <a:pt x="5254699" y="0"/>
                  </a:lnTo>
                  <a:lnTo>
                    <a:pt x="5254699" y="2315383"/>
                  </a:lnTo>
                  <a:lnTo>
                    <a:pt x="0" y="2315383"/>
                  </a:lnTo>
                  <a:close/>
                </a:path>
              </a:pathLst>
            </a:custGeom>
            <a:solidFill>
              <a:srgbClr val="DBEDEB"/>
            </a:solidFill>
          </p:spPr>
          <p:txBody>
            <a:bodyPr/>
            <a:lstStyle/>
            <a:p>
              <a:endParaRPr lang="en-US"/>
            </a:p>
          </p:txBody>
        </p:sp>
        <p:sp>
          <p:nvSpPr>
            <p:cNvPr id="8" name="TextBox 8"/>
            <p:cNvSpPr txBox="1"/>
            <p:nvPr/>
          </p:nvSpPr>
          <p:spPr>
            <a:xfrm>
              <a:off x="0" y="-19050"/>
              <a:ext cx="5254699" cy="2334433"/>
            </a:xfrm>
            <a:prstGeom prst="rect">
              <a:avLst/>
            </a:prstGeom>
          </p:spPr>
          <p:txBody>
            <a:bodyPr lIns="29557" tIns="29557" rIns="29557" bIns="29557" rtlCol="0" anchor="ctr"/>
            <a:lstStyle/>
            <a:p>
              <a:pPr algn="ctr">
                <a:lnSpc>
                  <a:spcPts val="1547"/>
                </a:lnSpc>
                <a:spcBef>
                  <a:spcPct val="0"/>
                </a:spcBef>
              </a:pPr>
              <a:endParaRPr/>
            </a:p>
          </p:txBody>
        </p:sp>
      </p:grpSp>
      <p:sp>
        <p:nvSpPr>
          <p:cNvPr id="14" name="TextBox 14"/>
          <p:cNvSpPr txBox="1"/>
          <p:nvPr/>
        </p:nvSpPr>
        <p:spPr>
          <a:xfrm>
            <a:off x="1246134" y="822378"/>
            <a:ext cx="10717266" cy="3436838"/>
          </a:xfrm>
          <a:prstGeom prst="rect">
            <a:avLst/>
          </a:prstGeom>
        </p:spPr>
        <p:txBody>
          <a:bodyPr wrap="square" lIns="0" tIns="0" rIns="0" bIns="0" rtlCol="0" anchor="t">
            <a:spAutoFit/>
          </a:bodyPr>
          <a:lstStyle/>
          <a:p>
            <a:pPr>
              <a:lnSpc>
                <a:spcPts val="13389"/>
              </a:lnSpc>
            </a:pPr>
            <a:r>
              <a:rPr lang="en-US" sz="12000" spc="-688" dirty="0">
                <a:solidFill>
                  <a:srgbClr val="FFFFFF"/>
                </a:solidFill>
                <a:latin typeface="Be Vietnam Medium"/>
              </a:rPr>
              <a:t>Societal  Ramifications</a:t>
            </a:r>
          </a:p>
        </p:txBody>
      </p:sp>
    </p:spTree>
    <p:extLst>
      <p:ext uri="{BB962C8B-B14F-4D97-AF65-F5344CB8AC3E}">
        <p14:creationId xmlns:p14="http://schemas.microsoft.com/office/powerpoint/2010/main" val="2818946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9222" b="-9222"/>
            </a:stretch>
          </a:blipFill>
        </p:spPr>
        <p:txBody>
          <a:bodyPr/>
          <a:lstStyle/>
          <a:p>
            <a:endParaRPr lang="en-US" dirty="0"/>
          </a:p>
        </p:txBody>
      </p:sp>
      <p:grpSp>
        <p:nvGrpSpPr>
          <p:cNvPr id="3" name="Group 3"/>
          <p:cNvGrpSpPr/>
          <p:nvPr/>
        </p:nvGrpSpPr>
        <p:grpSpPr>
          <a:xfrm rot="-5400000">
            <a:off x="-5899336" y="4584524"/>
            <a:ext cx="11608173" cy="1117952"/>
            <a:chOff x="0" y="0"/>
            <a:chExt cx="5254699" cy="506066"/>
          </a:xfrm>
        </p:grpSpPr>
        <p:sp>
          <p:nvSpPr>
            <p:cNvPr id="4" name="Freeform 4"/>
            <p:cNvSpPr/>
            <p:nvPr/>
          </p:nvSpPr>
          <p:spPr>
            <a:xfrm>
              <a:off x="0" y="0"/>
              <a:ext cx="5254699" cy="506066"/>
            </a:xfrm>
            <a:custGeom>
              <a:avLst/>
              <a:gdLst/>
              <a:ahLst/>
              <a:cxnLst/>
              <a:rect l="l" t="t" r="r" b="b"/>
              <a:pathLst>
                <a:path w="5254699" h="506066">
                  <a:moveTo>
                    <a:pt x="0" y="0"/>
                  </a:moveTo>
                  <a:lnTo>
                    <a:pt x="5254699" y="0"/>
                  </a:lnTo>
                  <a:lnTo>
                    <a:pt x="5254699" y="506066"/>
                  </a:lnTo>
                  <a:lnTo>
                    <a:pt x="0" y="506066"/>
                  </a:lnTo>
                  <a:close/>
                </a:path>
              </a:pathLst>
            </a:custGeom>
            <a:solidFill>
              <a:srgbClr val="DBEDEB"/>
            </a:solidFill>
          </p:spPr>
          <p:txBody>
            <a:bodyPr/>
            <a:lstStyle/>
            <a:p>
              <a:endParaRPr lang="en-US"/>
            </a:p>
          </p:txBody>
        </p:sp>
        <p:sp>
          <p:nvSpPr>
            <p:cNvPr id="5" name="TextBox 5"/>
            <p:cNvSpPr txBox="1"/>
            <p:nvPr/>
          </p:nvSpPr>
          <p:spPr>
            <a:xfrm>
              <a:off x="0" y="-19050"/>
              <a:ext cx="5254699" cy="525116"/>
            </a:xfrm>
            <a:prstGeom prst="rect">
              <a:avLst/>
            </a:prstGeom>
          </p:spPr>
          <p:txBody>
            <a:bodyPr lIns="29557" tIns="29557" rIns="29557" bIns="29557" rtlCol="0" anchor="ctr"/>
            <a:lstStyle/>
            <a:p>
              <a:pPr algn="ctr">
                <a:lnSpc>
                  <a:spcPts val="1547"/>
                </a:lnSpc>
                <a:spcBef>
                  <a:spcPct val="0"/>
                </a:spcBef>
              </a:pPr>
              <a:endParaRPr/>
            </a:p>
          </p:txBody>
        </p:sp>
      </p:grpSp>
      <p:sp>
        <p:nvSpPr>
          <p:cNvPr id="9" name="TextBox 9"/>
          <p:cNvSpPr txBox="1"/>
          <p:nvPr/>
        </p:nvSpPr>
        <p:spPr>
          <a:xfrm>
            <a:off x="1541401" y="1415697"/>
            <a:ext cx="8326133" cy="974626"/>
          </a:xfrm>
          <a:prstGeom prst="rect">
            <a:avLst/>
          </a:prstGeom>
        </p:spPr>
        <p:txBody>
          <a:bodyPr lIns="0" tIns="0" rIns="0" bIns="0" rtlCol="0" anchor="t">
            <a:spAutoFit/>
          </a:bodyPr>
          <a:lstStyle/>
          <a:p>
            <a:pPr marL="0" lvl="0" indent="0" algn="l">
              <a:lnSpc>
                <a:spcPts val="7559"/>
              </a:lnSpc>
            </a:pPr>
            <a:r>
              <a:rPr lang="en-US" sz="6999" spc="-370" dirty="0">
                <a:solidFill>
                  <a:srgbClr val="FFFFFF"/>
                </a:solidFill>
                <a:latin typeface="Be Vietnam"/>
              </a:rPr>
              <a:t>Stigmatization </a:t>
            </a:r>
          </a:p>
        </p:txBody>
      </p:sp>
      <p:sp>
        <p:nvSpPr>
          <p:cNvPr id="10" name="TextBox 10"/>
          <p:cNvSpPr txBox="1"/>
          <p:nvPr/>
        </p:nvSpPr>
        <p:spPr>
          <a:xfrm>
            <a:off x="1541401" y="2728146"/>
            <a:ext cx="9812398" cy="5764463"/>
          </a:xfrm>
          <a:prstGeom prst="rect">
            <a:avLst/>
          </a:prstGeom>
        </p:spPr>
        <p:txBody>
          <a:bodyPr wrap="square" lIns="0" tIns="0" rIns="0" bIns="0" rtlCol="0" anchor="t">
            <a:spAutoFit/>
          </a:bodyPr>
          <a:lstStyle/>
          <a:p>
            <a:pPr marL="342900" indent="-342900">
              <a:lnSpc>
                <a:spcPct val="200000"/>
              </a:lnSpc>
              <a:buFont typeface="Arial" panose="020B0604020202020204" pitchFamily="34" charset="0"/>
              <a:buChar char="•"/>
            </a:pPr>
            <a:r>
              <a:rPr lang="en-US" sz="3200" dirty="0">
                <a:solidFill>
                  <a:srgbClr val="FFFFFF"/>
                </a:solidFill>
                <a:latin typeface="Montserrat Medium"/>
              </a:rPr>
              <a:t>Credibility</a:t>
            </a:r>
          </a:p>
          <a:p>
            <a:pPr marL="342900" indent="-342900">
              <a:lnSpc>
                <a:spcPct val="200000"/>
              </a:lnSpc>
              <a:buFont typeface="Arial" panose="020B0604020202020204" pitchFamily="34" charset="0"/>
              <a:buChar char="•"/>
            </a:pPr>
            <a:r>
              <a:rPr lang="en-US" sz="3200" dirty="0">
                <a:solidFill>
                  <a:srgbClr val="FFFFFF"/>
                </a:solidFill>
                <a:latin typeface="Montserrat Medium"/>
              </a:rPr>
              <a:t>Social Isolation</a:t>
            </a:r>
          </a:p>
          <a:p>
            <a:pPr marL="342900" indent="-342900">
              <a:lnSpc>
                <a:spcPct val="200000"/>
              </a:lnSpc>
              <a:buFont typeface="Arial" panose="020B0604020202020204" pitchFamily="34" charset="0"/>
              <a:buChar char="•"/>
            </a:pPr>
            <a:r>
              <a:rPr lang="en-US" sz="3200" dirty="0">
                <a:solidFill>
                  <a:srgbClr val="FFFFFF"/>
                </a:solidFill>
                <a:latin typeface="Montserrat Medium"/>
              </a:rPr>
              <a:t>Victim Blame </a:t>
            </a:r>
          </a:p>
          <a:p>
            <a:pPr marL="800100" lvl="1" indent="-342900">
              <a:lnSpc>
                <a:spcPct val="200000"/>
              </a:lnSpc>
              <a:buFont typeface="Arial" panose="020B0604020202020204" pitchFamily="34" charset="0"/>
              <a:buChar char="•"/>
            </a:pPr>
            <a:r>
              <a:rPr lang="en-US" sz="3200" i="1" dirty="0">
                <a:solidFill>
                  <a:srgbClr val="FFFFFF"/>
                </a:solidFill>
                <a:latin typeface="Montserrat Medium"/>
              </a:rPr>
              <a:t>"Why didn't you fight it?" </a:t>
            </a:r>
          </a:p>
          <a:p>
            <a:pPr marL="800100" lvl="1" indent="-342900">
              <a:lnSpc>
                <a:spcPct val="200000"/>
              </a:lnSpc>
              <a:buFont typeface="Arial" panose="020B0604020202020204" pitchFamily="34" charset="0"/>
              <a:buChar char="•"/>
            </a:pPr>
            <a:r>
              <a:rPr lang="en-US" sz="3200" i="1" dirty="0">
                <a:solidFill>
                  <a:srgbClr val="FFFFFF"/>
                </a:solidFill>
                <a:latin typeface="Montserrat Medium"/>
              </a:rPr>
              <a:t>“Why didn't you leave the situation?" </a:t>
            </a:r>
          </a:p>
          <a:p>
            <a:pPr marL="800100" lvl="1" indent="-342900">
              <a:lnSpc>
                <a:spcPct val="200000"/>
              </a:lnSpc>
              <a:buFont typeface="Arial" panose="020B0604020202020204" pitchFamily="34" charset="0"/>
              <a:buChar char="•"/>
            </a:pPr>
            <a:r>
              <a:rPr lang="en-US" sz="3200" i="1" dirty="0">
                <a:solidFill>
                  <a:srgbClr val="FFFFFF"/>
                </a:solidFill>
                <a:latin typeface="Montserrat Medium"/>
              </a:rPr>
              <a:t>“What were you wearing?” </a:t>
            </a:r>
          </a:p>
        </p:txBody>
      </p:sp>
      <p:pic>
        <p:nvPicPr>
          <p:cNvPr id="12" name="Picture 11" descr="A group of people standing next to each other&#10;&#10;Description automatically generated">
            <a:extLst>
              <a:ext uri="{FF2B5EF4-FFF2-40B4-BE49-F238E27FC236}">
                <a16:creationId xmlns:a16="http://schemas.microsoft.com/office/drawing/2014/main" id="{94BF3BD1-EE15-3853-B87D-E07D98A450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45211" y="2366110"/>
            <a:ext cx="6275989" cy="6275989"/>
          </a:xfrm>
          <a:prstGeom prst="rect">
            <a:avLst/>
          </a:prstGeom>
        </p:spPr>
      </p:pic>
    </p:spTree>
    <p:extLst>
      <p:ext uri="{BB962C8B-B14F-4D97-AF65-F5344CB8AC3E}">
        <p14:creationId xmlns:p14="http://schemas.microsoft.com/office/powerpoint/2010/main" val="6488474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 y="-32657"/>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9222" b="-9222"/>
            </a:stretch>
          </a:blipFill>
        </p:spPr>
        <p:txBody>
          <a:bodyPr/>
          <a:lstStyle/>
          <a:p>
            <a:endParaRPr lang="en-US" dirty="0"/>
          </a:p>
        </p:txBody>
      </p:sp>
      <p:sp>
        <p:nvSpPr>
          <p:cNvPr id="3" name="TextBox 3"/>
          <p:cNvSpPr txBox="1"/>
          <p:nvPr/>
        </p:nvSpPr>
        <p:spPr>
          <a:xfrm>
            <a:off x="1064419" y="1003689"/>
            <a:ext cx="16159162" cy="879984"/>
          </a:xfrm>
          <a:prstGeom prst="rect">
            <a:avLst/>
          </a:prstGeom>
        </p:spPr>
        <p:txBody>
          <a:bodyPr lIns="0" tIns="0" rIns="0" bIns="0" rtlCol="0" anchor="t">
            <a:spAutoFit/>
          </a:bodyPr>
          <a:lstStyle/>
          <a:p>
            <a:pPr algn="ctr">
              <a:lnSpc>
                <a:spcPts val="6480"/>
              </a:lnSpc>
            </a:pPr>
            <a:r>
              <a:rPr lang="en-US" sz="7200" spc="-318" dirty="0">
                <a:solidFill>
                  <a:srgbClr val="FFFFFF"/>
                </a:solidFill>
                <a:latin typeface="Helvetica World Medium"/>
              </a:rPr>
              <a:t>Addressing Drug-Facilitated Sexual Assault</a:t>
            </a:r>
          </a:p>
        </p:txBody>
      </p:sp>
      <p:grpSp>
        <p:nvGrpSpPr>
          <p:cNvPr id="4" name="Group 4"/>
          <p:cNvGrpSpPr/>
          <p:nvPr/>
        </p:nvGrpSpPr>
        <p:grpSpPr>
          <a:xfrm>
            <a:off x="533400" y="2342082"/>
            <a:ext cx="8451285" cy="3414533"/>
            <a:chOff x="0" y="0"/>
            <a:chExt cx="2263664" cy="855101"/>
          </a:xfrm>
        </p:grpSpPr>
        <p:sp>
          <p:nvSpPr>
            <p:cNvPr id="5" name="Freeform 5"/>
            <p:cNvSpPr/>
            <p:nvPr/>
          </p:nvSpPr>
          <p:spPr>
            <a:xfrm>
              <a:off x="0" y="0"/>
              <a:ext cx="2263664" cy="855101"/>
            </a:xfrm>
            <a:custGeom>
              <a:avLst/>
              <a:gdLst/>
              <a:ahLst/>
              <a:cxnLst/>
              <a:rect l="l" t="t" r="r" b="b"/>
              <a:pathLst>
                <a:path w="2263664" h="855101">
                  <a:moveTo>
                    <a:pt x="23460" y="0"/>
                  </a:moveTo>
                  <a:lnTo>
                    <a:pt x="2240205" y="0"/>
                  </a:lnTo>
                  <a:cubicBezTo>
                    <a:pt x="2246427" y="0"/>
                    <a:pt x="2252394" y="2472"/>
                    <a:pt x="2256793" y="6871"/>
                  </a:cubicBezTo>
                  <a:cubicBezTo>
                    <a:pt x="2261193" y="11271"/>
                    <a:pt x="2263664" y="17238"/>
                    <a:pt x="2263664" y="23460"/>
                  </a:cubicBezTo>
                  <a:lnTo>
                    <a:pt x="2263664" y="831641"/>
                  </a:lnTo>
                  <a:cubicBezTo>
                    <a:pt x="2263664" y="837863"/>
                    <a:pt x="2261193" y="843830"/>
                    <a:pt x="2256793" y="848230"/>
                  </a:cubicBezTo>
                  <a:cubicBezTo>
                    <a:pt x="2252394" y="852629"/>
                    <a:pt x="2246427" y="855101"/>
                    <a:pt x="2240205" y="855101"/>
                  </a:cubicBezTo>
                  <a:lnTo>
                    <a:pt x="23460" y="855101"/>
                  </a:lnTo>
                  <a:cubicBezTo>
                    <a:pt x="17238" y="855101"/>
                    <a:pt x="11271" y="852629"/>
                    <a:pt x="6871" y="848230"/>
                  </a:cubicBezTo>
                  <a:cubicBezTo>
                    <a:pt x="2472" y="843830"/>
                    <a:pt x="0" y="837863"/>
                    <a:pt x="0" y="831641"/>
                  </a:cubicBezTo>
                  <a:lnTo>
                    <a:pt x="0" y="23460"/>
                  </a:lnTo>
                  <a:cubicBezTo>
                    <a:pt x="0" y="17238"/>
                    <a:pt x="2472" y="11271"/>
                    <a:pt x="6871" y="6871"/>
                  </a:cubicBezTo>
                  <a:cubicBezTo>
                    <a:pt x="11271" y="2472"/>
                    <a:pt x="17238" y="0"/>
                    <a:pt x="23460" y="0"/>
                  </a:cubicBezTo>
                  <a:close/>
                </a:path>
              </a:pathLst>
            </a:custGeom>
            <a:solidFill>
              <a:srgbClr val="DBEDEB"/>
            </a:solidFill>
            <a:ln w="19050" cap="rnd">
              <a:solidFill>
                <a:srgbClr val="3A3937"/>
              </a:solidFill>
              <a:prstDash val="solid"/>
              <a:round/>
            </a:ln>
          </p:spPr>
          <p:txBody>
            <a:bodyPr/>
            <a:lstStyle/>
            <a:p>
              <a:endParaRPr lang="en-US"/>
            </a:p>
          </p:txBody>
        </p:sp>
        <p:sp>
          <p:nvSpPr>
            <p:cNvPr id="6" name="TextBox 6"/>
            <p:cNvSpPr txBox="1"/>
            <p:nvPr/>
          </p:nvSpPr>
          <p:spPr>
            <a:xfrm>
              <a:off x="0" y="9525"/>
              <a:ext cx="2263664" cy="845576"/>
            </a:xfrm>
            <a:prstGeom prst="rect">
              <a:avLst/>
            </a:prstGeom>
          </p:spPr>
          <p:txBody>
            <a:bodyPr lIns="50800" tIns="50800" rIns="50800" bIns="50800" rtlCol="0" anchor="ctr"/>
            <a:lstStyle/>
            <a:p>
              <a:pPr algn="ctr">
                <a:lnSpc>
                  <a:spcPts val="2879"/>
                </a:lnSpc>
              </a:pPr>
              <a:endParaRPr/>
            </a:p>
          </p:txBody>
        </p:sp>
      </p:grpSp>
      <p:grpSp>
        <p:nvGrpSpPr>
          <p:cNvPr id="7" name="Group 7"/>
          <p:cNvGrpSpPr/>
          <p:nvPr/>
        </p:nvGrpSpPr>
        <p:grpSpPr>
          <a:xfrm>
            <a:off x="9143999" y="2308755"/>
            <a:ext cx="8451285" cy="3414533"/>
            <a:chOff x="0" y="0"/>
            <a:chExt cx="2263664" cy="855101"/>
          </a:xfrm>
        </p:grpSpPr>
        <p:sp>
          <p:nvSpPr>
            <p:cNvPr id="8" name="Freeform 8"/>
            <p:cNvSpPr/>
            <p:nvPr/>
          </p:nvSpPr>
          <p:spPr>
            <a:xfrm>
              <a:off x="0" y="0"/>
              <a:ext cx="2263664" cy="855101"/>
            </a:xfrm>
            <a:custGeom>
              <a:avLst/>
              <a:gdLst/>
              <a:ahLst/>
              <a:cxnLst/>
              <a:rect l="l" t="t" r="r" b="b"/>
              <a:pathLst>
                <a:path w="2263664" h="855101">
                  <a:moveTo>
                    <a:pt x="23460" y="0"/>
                  </a:moveTo>
                  <a:lnTo>
                    <a:pt x="2240205" y="0"/>
                  </a:lnTo>
                  <a:cubicBezTo>
                    <a:pt x="2246427" y="0"/>
                    <a:pt x="2252394" y="2472"/>
                    <a:pt x="2256793" y="6871"/>
                  </a:cubicBezTo>
                  <a:cubicBezTo>
                    <a:pt x="2261193" y="11271"/>
                    <a:pt x="2263664" y="17238"/>
                    <a:pt x="2263664" y="23460"/>
                  </a:cubicBezTo>
                  <a:lnTo>
                    <a:pt x="2263664" y="831641"/>
                  </a:lnTo>
                  <a:cubicBezTo>
                    <a:pt x="2263664" y="837863"/>
                    <a:pt x="2261193" y="843830"/>
                    <a:pt x="2256793" y="848230"/>
                  </a:cubicBezTo>
                  <a:cubicBezTo>
                    <a:pt x="2252394" y="852629"/>
                    <a:pt x="2246427" y="855101"/>
                    <a:pt x="2240205" y="855101"/>
                  </a:cubicBezTo>
                  <a:lnTo>
                    <a:pt x="23460" y="855101"/>
                  </a:lnTo>
                  <a:cubicBezTo>
                    <a:pt x="17238" y="855101"/>
                    <a:pt x="11271" y="852629"/>
                    <a:pt x="6871" y="848230"/>
                  </a:cubicBezTo>
                  <a:cubicBezTo>
                    <a:pt x="2472" y="843830"/>
                    <a:pt x="0" y="837863"/>
                    <a:pt x="0" y="831641"/>
                  </a:cubicBezTo>
                  <a:lnTo>
                    <a:pt x="0" y="23460"/>
                  </a:lnTo>
                  <a:cubicBezTo>
                    <a:pt x="0" y="17238"/>
                    <a:pt x="2472" y="11271"/>
                    <a:pt x="6871" y="6871"/>
                  </a:cubicBezTo>
                  <a:cubicBezTo>
                    <a:pt x="11271" y="2472"/>
                    <a:pt x="17238" y="0"/>
                    <a:pt x="23460" y="0"/>
                  </a:cubicBezTo>
                  <a:close/>
                </a:path>
              </a:pathLst>
            </a:custGeom>
            <a:solidFill>
              <a:srgbClr val="DBEDEB"/>
            </a:solidFill>
            <a:ln w="19050" cap="rnd">
              <a:solidFill>
                <a:srgbClr val="3A3937"/>
              </a:solidFill>
              <a:prstDash val="solid"/>
              <a:round/>
            </a:ln>
          </p:spPr>
          <p:txBody>
            <a:bodyPr/>
            <a:lstStyle/>
            <a:p>
              <a:endParaRPr lang="en-US"/>
            </a:p>
          </p:txBody>
        </p:sp>
        <p:sp>
          <p:nvSpPr>
            <p:cNvPr id="9" name="TextBox 9"/>
            <p:cNvSpPr txBox="1"/>
            <p:nvPr/>
          </p:nvSpPr>
          <p:spPr>
            <a:xfrm>
              <a:off x="0" y="9525"/>
              <a:ext cx="2263664" cy="845576"/>
            </a:xfrm>
            <a:prstGeom prst="rect">
              <a:avLst/>
            </a:prstGeom>
          </p:spPr>
          <p:txBody>
            <a:bodyPr lIns="50800" tIns="50800" rIns="50800" bIns="50800" rtlCol="0" anchor="ctr"/>
            <a:lstStyle/>
            <a:p>
              <a:pPr algn="ctr">
                <a:lnSpc>
                  <a:spcPts val="2879"/>
                </a:lnSpc>
              </a:pPr>
              <a:endParaRPr/>
            </a:p>
          </p:txBody>
        </p:sp>
      </p:grpSp>
      <p:grpSp>
        <p:nvGrpSpPr>
          <p:cNvPr id="10" name="Group 10"/>
          <p:cNvGrpSpPr/>
          <p:nvPr/>
        </p:nvGrpSpPr>
        <p:grpSpPr>
          <a:xfrm>
            <a:off x="569118" y="5925811"/>
            <a:ext cx="8451285" cy="3496811"/>
            <a:chOff x="0" y="0"/>
            <a:chExt cx="2263664" cy="855101"/>
          </a:xfrm>
        </p:grpSpPr>
        <p:sp>
          <p:nvSpPr>
            <p:cNvPr id="11" name="Freeform 11"/>
            <p:cNvSpPr/>
            <p:nvPr/>
          </p:nvSpPr>
          <p:spPr>
            <a:xfrm>
              <a:off x="0" y="0"/>
              <a:ext cx="2263664" cy="855101"/>
            </a:xfrm>
            <a:custGeom>
              <a:avLst/>
              <a:gdLst/>
              <a:ahLst/>
              <a:cxnLst/>
              <a:rect l="l" t="t" r="r" b="b"/>
              <a:pathLst>
                <a:path w="2263664" h="855101">
                  <a:moveTo>
                    <a:pt x="23460" y="0"/>
                  </a:moveTo>
                  <a:lnTo>
                    <a:pt x="2240205" y="0"/>
                  </a:lnTo>
                  <a:cubicBezTo>
                    <a:pt x="2246427" y="0"/>
                    <a:pt x="2252394" y="2472"/>
                    <a:pt x="2256793" y="6871"/>
                  </a:cubicBezTo>
                  <a:cubicBezTo>
                    <a:pt x="2261193" y="11271"/>
                    <a:pt x="2263664" y="17238"/>
                    <a:pt x="2263664" y="23460"/>
                  </a:cubicBezTo>
                  <a:lnTo>
                    <a:pt x="2263664" y="831641"/>
                  </a:lnTo>
                  <a:cubicBezTo>
                    <a:pt x="2263664" y="837863"/>
                    <a:pt x="2261193" y="843830"/>
                    <a:pt x="2256793" y="848230"/>
                  </a:cubicBezTo>
                  <a:cubicBezTo>
                    <a:pt x="2252394" y="852629"/>
                    <a:pt x="2246427" y="855101"/>
                    <a:pt x="2240205" y="855101"/>
                  </a:cubicBezTo>
                  <a:lnTo>
                    <a:pt x="23460" y="855101"/>
                  </a:lnTo>
                  <a:cubicBezTo>
                    <a:pt x="17238" y="855101"/>
                    <a:pt x="11271" y="852629"/>
                    <a:pt x="6871" y="848230"/>
                  </a:cubicBezTo>
                  <a:cubicBezTo>
                    <a:pt x="2472" y="843830"/>
                    <a:pt x="0" y="837863"/>
                    <a:pt x="0" y="831641"/>
                  </a:cubicBezTo>
                  <a:lnTo>
                    <a:pt x="0" y="23460"/>
                  </a:lnTo>
                  <a:cubicBezTo>
                    <a:pt x="0" y="17238"/>
                    <a:pt x="2472" y="11271"/>
                    <a:pt x="6871" y="6871"/>
                  </a:cubicBezTo>
                  <a:cubicBezTo>
                    <a:pt x="11271" y="2472"/>
                    <a:pt x="17238" y="0"/>
                    <a:pt x="23460" y="0"/>
                  </a:cubicBezTo>
                  <a:close/>
                </a:path>
              </a:pathLst>
            </a:custGeom>
            <a:solidFill>
              <a:srgbClr val="DBEDEB"/>
            </a:solidFill>
            <a:ln w="19050" cap="rnd">
              <a:solidFill>
                <a:srgbClr val="3A3937"/>
              </a:solidFill>
              <a:prstDash val="solid"/>
              <a:round/>
            </a:ln>
          </p:spPr>
          <p:txBody>
            <a:bodyPr/>
            <a:lstStyle/>
            <a:p>
              <a:endParaRPr lang="en-US"/>
            </a:p>
          </p:txBody>
        </p:sp>
        <p:sp>
          <p:nvSpPr>
            <p:cNvPr id="12" name="TextBox 12"/>
            <p:cNvSpPr txBox="1"/>
            <p:nvPr/>
          </p:nvSpPr>
          <p:spPr>
            <a:xfrm>
              <a:off x="0" y="9525"/>
              <a:ext cx="2263664" cy="845576"/>
            </a:xfrm>
            <a:prstGeom prst="rect">
              <a:avLst/>
            </a:prstGeom>
          </p:spPr>
          <p:txBody>
            <a:bodyPr lIns="50800" tIns="50800" rIns="50800" bIns="50800" rtlCol="0" anchor="ctr"/>
            <a:lstStyle/>
            <a:p>
              <a:pPr algn="ctr">
                <a:lnSpc>
                  <a:spcPts val="2879"/>
                </a:lnSpc>
              </a:pPr>
              <a:endParaRPr/>
            </a:p>
          </p:txBody>
        </p:sp>
      </p:grpSp>
      <p:grpSp>
        <p:nvGrpSpPr>
          <p:cNvPr id="13" name="Group 13"/>
          <p:cNvGrpSpPr/>
          <p:nvPr/>
        </p:nvGrpSpPr>
        <p:grpSpPr>
          <a:xfrm>
            <a:off x="9144000" y="5925811"/>
            <a:ext cx="8487003" cy="3496811"/>
            <a:chOff x="0" y="0"/>
            <a:chExt cx="2263664" cy="855101"/>
          </a:xfrm>
        </p:grpSpPr>
        <p:sp>
          <p:nvSpPr>
            <p:cNvPr id="14" name="Freeform 14"/>
            <p:cNvSpPr/>
            <p:nvPr/>
          </p:nvSpPr>
          <p:spPr>
            <a:xfrm>
              <a:off x="0" y="0"/>
              <a:ext cx="2263664" cy="855101"/>
            </a:xfrm>
            <a:custGeom>
              <a:avLst/>
              <a:gdLst/>
              <a:ahLst/>
              <a:cxnLst/>
              <a:rect l="l" t="t" r="r" b="b"/>
              <a:pathLst>
                <a:path w="2263664" h="855101">
                  <a:moveTo>
                    <a:pt x="23460" y="0"/>
                  </a:moveTo>
                  <a:lnTo>
                    <a:pt x="2240205" y="0"/>
                  </a:lnTo>
                  <a:cubicBezTo>
                    <a:pt x="2246427" y="0"/>
                    <a:pt x="2252394" y="2472"/>
                    <a:pt x="2256793" y="6871"/>
                  </a:cubicBezTo>
                  <a:cubicBezTo>
                    <a:pt x="2261193" y="11271"/>
                    <a:pt x="2263664" y="17238"/>
                    <a:pt x="2263664" y="23460"/>
                  </a:cubicBezTo>
                  <a:lnTo>
                    <a:pt x="2263664" y="831641"/>
                  </a:lnTo>
                  <a:cubicBezTo>
                    <a:pt x="2263664" y="837863"/>
                    <a:pt x="2261193" y="843830"/>
                    <a:pt x="2256793" y="848230"/>
                  </a:cubicBezTo>
                  <a:cubicBezTo>
                    <a:pt x="2252394" y="852629"/>
                    <a:pt x="2246427" y="855101"/>
                    <a:pt x="2240205" y="855101"/>
                  </a:cubicBezTo>
                  <a:lnTo>
                    <a:pt x="23460" y="855101"/>
                  </a:lnTo>
                  <a:cubicBezTo>
                    <a:pt x="17238" y="855101"/>
                    <a:pt x="11271" y="852629"/>
                    <a:pt x="6871" y="848230"/>
                  </a:cubicBezTo>
                  <a:cubicBezTo>
                    <a:pt x="2472" y="843830"/>
                    <a:pt x="0" y="837863"/>
                    <a:pt x="0" y="831641"/>
                  </a:cubicBezTo>
                  <a:lnTo>
                    <a:pt x="0" y="23460"/>
                  </a:lnTo>
                  <a:cubicBezTo>
                    <a:pt x="0" y="17238"/>
                    <a:pt x="2472" y="11271"/>
                    <a:pt x="6871" y="6871"/>
                  </a:cubicBezTo>
                  <a:cubicBezTo>
                    <a:pt x="11271" y="2472"/>
                    <a:pt x="17238" y="0"/>
                    <a:pt x="23460" y="0"/>
                  </a:cubicBezTo>
                  <a:close/>
                </a:path>
              </a:pathLst>
            </a:custGeom>
            <a:solidFill>
              <a:srgbClr val="DBEDEB"/>
            </a:solidFill>
            <a:ln w="19050" cap="rnd">
              <a:solidFill>
                <a:srgbClr val="3A3937"/>
              </a:solidFill>
              <a:prstDash val="solid"/>
              <a:round/>
            </a:ln>
          </p:spPr>
          <p:txBody>
            <a:bodyPr/>
            <a:lstStyle/>
            <a:p>
              <a:endParaRPr lang="en-US"/>
            </a:p>
          </p:txBody>
        </p:sp>
        <p:sp>
          <p:nvSpPr>
            <p:cNvPr id="15" name="TextBox 15"/>
            <p:cNvSpPr txBox="1"/>
            <p:nvPr/>
          </p:nvSpPr>
          <p:spPr>
            <a:xfrm>
              <a:off x="0" y="9525"/>
              <a:ext cx="2263664" cy="845576"/>
            </a:xfrm>
            <a:prstGeom prst="rect">
              <a:avLst/>
            </a:prstGeom>
          </p:spPr>
          <p:txBody>
            <a:bodyPr lIns="50800" tIns="50800" rIns="50800" bIns="50800" rtlCol="0" anchor="ctr"/>
            <a:lstStyle/>
            <a:p>
              <a:pPr algn="ctr">
                <a:lnSpc>
                  <a:spcPts val="2879"/>
                </a:lnSpc>
              </a:pPr>
              <a:endParaRPr/>
            </a:p>
          </p:txBody>
        </p:sp>
      </p:grpSp>
      <p:sp>
        <p:nvSpPr>
          <p:cNvPr id="16" name="TextBox 16"/>
          <p:cNvSpPr txBox="1"/>
          <p:nvPr/>
        </p:nvSpPr>
        <p:spPr>
          <a:xfrm>
            <a:off x="878565" y="2816837"/>
            <a:ext cx="7760951" cy="2503058"/>
          </a:xfrm>
          <a:prstGeom prst="rect">
            <a:avLst/>
          </a:prstGeom>
        </p:spPr>
        <p:txBody>
          <a:bodyPr wrap="square" lIns="0" tIns="0" rIns="0" bIns="0" rtlCol="0" anchor="t">
            <a:spAutoFit/>
          </a:bodyPr>
          <a:lstStyle/>
          <a:p>
            <a:pPr algn="ctr">
              <a:lnSpc>
                <a:spcPts val="3344"/>
              </a:lnSpc>
              <a:spcBef>
                <a:spcPct val="0"/>
              </a:spcBef>
            </a:pPr>
            <a:r>
              <a:rPr lang="en-US" sz="2800" b="1" u="sng" strike="noStrike" spc="-68" dirty="0">
                <a:solidFill>
                  <a:srgbClr val="000000"/>
                </a:solidFill>
                <a:latin typeface="Montserrat Medium"/>
              </a:rPr>
              <a:t>CT100 Kit</a:t>
            </a:r>
          </a:p>
          <a:p>
            <a:pPr marL="342900" indent="-342900" algn="ctr">
              <a:lnSpc>
                <a:spcPts val="3344"/>
              </a:lnSpc>
              <a:spcBef>
                <a:spcPct val="0"/>
              </a:spcBef>
              <a:buFont typeface="Arial" panose="020B0604020202020204" pitchFamily="34" charset="0"/>
              <a:buChar char="•"/>
            </a:pPr>
            <a:r>
              <a:rPr lang="en-US" sz="2200" spc="-68" dirty="0">
                <a:solidFill>
                  <a:srgbClr val="000000"/>
                </a:solidFill>
                <a:latin typeface="Montserrat Medium"/>
              </a:rPr>
              <a:t>Standardized sexual assault kit used in all CT hospitals. </a:t>
            </a:r>
          </a:p>
          <a:p>
            <a:pPr marL="342900" indent="-342900" algn="ctr">
              <a:lnSpc>
                <a:spcPts val="3344"/>
              </a:lnSpc>
              <a:spcBef>
                <a:spcPct val="0"/>
              </a:spcBef>
              <a:buFont typeface="Arial" panose="020B0604020202020204" pitchFamily="34" charset="0"/>
              <a:buChar char="•"/>
            </a:pPr>
            <a:r>
              <a:rPr lang="en-US" sz="2200" spc="-68" dirty="0">
                <a:solidFill>
                  <a:srgbClr val="000000"/>
                </a:solidFill>
                <a:latin typeface="Montserrat Medium"/>
              </a:rPr>
              <a:t>Retrieving samples including debris, blood, hair, urine, and genital swabs.</a:t>
            </a:r>
          </a:p>
          <a:p>
            <a:pPr marL="342900" indent="-342900" algn="ctr">
              <a:lnSpc>
                <a:spcPts val="3344"/>
              </a:lnSpc>
              <a:spcBef>
                <a:spcPct val="0"/>
              </a:spcBef>
              <a:buFont typeface="Arial" panose="020B0604020202020204" pitchFamily="34" charset="0"/>
              <a:buChar char="•"/>
            </a:pPr>
            <a:endParaRPr lang="en-US" sz="2200" spc="-68" dirty="0">
              <a:solidFill>
                <a:srgbClr val="000000"/>
              </a:solidFill>
              <a:latin typeface="Montserrat Medium"/>
            </a:endParaRPr>
          </a:p>
          <a:p>
            <a:pPr marL="342900" indent="-342900" algn="ctr">
              <a:lnSpc>
                <a:spcPts val="3344"/>
              </a:lnSpc>
              <a:spcBef>
                <a:spcPct val="0"/>
              </a:spcBef>
              <a:buFont typeface="Arial" panose="020B0604020202020204" pitchFamily="34" charset="0"/>
              <a:buChar char="•"/>
            </a:pPr>
            <a:r>
              <a:rPr lang="en-US" sz="2200" spc="-68" dirty="0">
                <a:solidFill>
                  <a:srgbClr val="000000"/>
                </a:solidFill>
                <a:latin typeface="Montserrat Medium"/>
              </a:rPr>
              <a:t>Collected within </a:t>
            </a:r>
            <a:r>
              <a:rPr lang="en-US" sz="2200" b="1" spc="-68" dirty="0">
                <a:solidFill>
                  <a:srgbClr val="000000"/>
                </a:solidFill>
                <a:latin typeface="Montserrat Medium"/>
              </a:rPr>
              <a:t>120 hours (5 days)</a:t>
            </a:r>
            <a:endParaRPr lang="en-US" sz="2200" spc="-68" dirty="0">
              <a:solidFill>
                <a:srgbClr val="000000"/>
              </a:solidFill>
              <a:latin typeface="Montserrat Medium"/>
            </a:endParaRPr>
          </a:p>
        </p:txBody>
      </p:sp>
      <p:sp>
        <p:nvSpPr>
          <p:cNvPr id="17" name="TextBox 17"/>
          <p:cNvSpPr txBox="1"/>
          <p:nvPr/>
        </p:nvSpPr>
        <p:spPr>
          <a:xfrm>
            <a:off x="10051360" y="3221012"/>
            <a:ext cx="6672281" cy="1656672"/>
          </a:xfrm>
          <a:prstGeom prst="rect">
            <a:avLst/>
          </a:prstGeom>
        </p:spPr>
        <p:txBody>
          <a:bodyPr lIns="0" tIns="0" rIns="0" bIns="0" rtlCol="0" anchor="t">
            <a:spAutoFit/>
          </a:bodyPr>
          <a:lstStyle/>
          <a:p>
            <a:pPr marL="0" lvl="0" indent="0" algn="ctr">
              <a:lnSpc>
                <a:spcPts val="3344"/>
              </a:lnSpc>
              <a:spcBef>
                <a:spcPct val="0"/>
              </a:spcBef>
            </a:pPr>
            <a:r>
              <a:rPr lang="en-US" sz="2800" b="1" u="sng" spc="-68" dirty="0">
                <a:solidFill>
                  <a:srgbClr val="000000"/>
                </a:solidFill>
                <a:latin typeface="Montserrat Medium"/>
              </a:rPr>
              <a:t>Train Healthcare Providers</a:t>
            </a:r>
          </a:p>
          <a:p>
            <a:pPr marL="0" lvl="0" indent="0" algn="ctr">
              <a:lnSpc>
                <a:spcPts val="3344"/>
              </a:lnSpc>
              <a:spcBef>
                <a:spcPct val="0"/>
              </a:spcBef>
            </a:pPr>
            <a:endParaRPr lang="en-US" sz="2200" spc="-68" dirty="0">
              <a:solidFill>
                <a:srgbClr val="000000"/>
              </a:solidFill>
              <a:latin typeface="Montserrat Medium"/>
            </a:endParaRPr>
          </a:p>
          <a:p>
            <a:pPr marL="0" lvl="0" indent="0" algn="ctr">
              <a:lnSpc>
                <a:spcPts val="3344"/>
              </a:lnSpc>
              <a:spcBef>
                <a:spcPct val="0"/>
              </a:spcBef>
            </a:pPr>
            <a:r>
              <a:rPr lang="en-US" sz="2200" spc="-68" dirty="0">
                <a:solidFill>
                  <a:srgbClr val="000000"/>
                </a:solidFill>
                <a:latin typeface="Montserrat Medium"/>
              </a:rPr>
              <a:t>Conduct sexual assault forensic exams and toxicology testing to detect date rape drugs</a:t>
            </a:r>
          </a:p>
        </p:txBody>
      </p:sp>
      <p:sp>
        <p:nvSpPr>
          <p:cNvPr id="18" name="TextBox 18"/>
          <p:cNvSpPr txBox="1"/>
          <p:nvPr/>
        </p:nvSpPr>
        <p:spPr>
          <a:xfrm>
            <a:off x="9466570" y="6442163"/>
            <a:ext cx="7806142" cy="2503058"/>
          </a:xfrm>
          <a:prstGeom prst="rect">
            <a:avLst/>
          </a:prstGeom>
        </p:spPr>
        <p:txBody>
          <a:bodyPr wrap="square" lIns="0" tIns="0" rIns="0" bIns="0" rtlCol="0" anchor="t">
            <a:spAutoFit/>
          </a:bodyPr>
          <a:lstStyle/>
          <a:p>
            <a:pPr marL="0" lvl="0" indent="0" algn="ctr">
              <a:lnSpc>
                <a:spcPts val="3344"/>
              </a:lnSpc>
              <a:spcBef>
                <a:spcPct val="0"/>
              </a:spcBef>
            </a:pPr>
            <a:r>
              <a:rPr lang="en-US" sz="2200" spc="-68" dirty="0">
                <a:solidFill>
                  <a:srgbClr val="000000"/>
                </a:solidFill>
                <a:latin typeface="Montserrat Medium"/>
              </a:rPr>
              <a:t> </a:t>
            </a:r>
            <a:r>
              <a:rPr lang="en-US" sz="2800" b="1" u="sng" spc="-68" dirty="0">
                <a:solidFill>
                  <a:srgbClr val="000000"/>
                </a:solidFill>
                <a:latin typeface="Montserrat Medium"/>
              </a:rPr>
              <a:t>Connecticut Alliance to End Sexual Violence</a:t>
            </a:r>
          </a:p>
          <a:p>
            <a:pPr marL="342900" indent="-342900">
              <a:lnSpc>
                <a:spcPts val="3344"/>
              </a:lnSpc>
              <a:spcBef>
                <a:spcPct val="0"/>
              </a:spcBef>
              <a:buFont typeface="Arial" panose="020B0604020202020204" pitchFamily="34" charset="0"/>
              <a:buChar char="•"/>
            </a:pPr>
            <a:r>
              <a:rPr lang="en-US" sz="2200" spc="-68" dirty="0">
                <a:solidFill>
                  <a:srgbClr val="000000"/>
                </a:solidFill>
                <a:latin typeface="Montserrat Medium"/>
              </a:rPr>
              <a:t>9 sexual assault crisis programs</a:t>
            </a:r>
          </a:p>
          <a:p>
            <a:pPr marL="342900" indent="-342900">
              <a:lnSpc>
                <a:spcPts val="3344"/>
              </a:lnSpc>
              <a:spcBef>
                <a:spcPct val="0"/>
              </a:spcBef>
              <a:buFont typeface="Arial" panose="020B0604020202020204" pitchFamily="34" charset="0"/>
              <a:buChar char="•"/>
            </a:pPr>
            <a:r>
              <a:rPr lang="en-US" sz="2200" spc="-68" dirty="0">
                <a:solidFill>
                  <a:srgbClr val="000000"/>
                </a:solidFill>
                <a:latin typeface="Montserrat Medium"/>
              </a:rPr>
              <a:t>24-hour toll free confidential hotline</a:t>
            </a:r>
          </a:p>
          <a:p>
            <a:pPr marL="800100" lvl="1" indent="-342900">
              <a:lnSpc>
                <a:spcPts val="3344"/>
              </a:lnSpc>
              <a:spcBef>
                <a:spcPct val="0"/>
              </a:spcBef>
              <a:buFont typeface="Arial" panose="020B0604020202020204" pitchFamily="34" charset="0"/>
              <a:buChar char="•"/>
            </a:pPr>
            <a:r>
              <a:rPr lang="en-US" sz="2200" spc="-68" dirty="0">
                <a:solidFill>
                  <a:srgbClr val="000000"/>
                </a:solidFill>
                <a:latin typeface="Montserrat Medium"/>
              </a:rPr>
              <a:t>Via phone, text, or chat, or at their local center</a:t>
            </a:r>
          </a:p>
          <a:p>
            <a:pPr marL="342900" indent="-342900">
              <a:lnSpc>
                <a:spcPts val="3344"/>
              </a:lnSpc>
              <a:spcBef>
                <a:spcPct val="0"/>
              </a:spcBef>
              <a:buFont typeface="Arial" panose="020B0604020202020204" pitchFamily="34" charset="0"/>
              <a:buChar char="•"/>
            </a:pPr>
            <a:r>
              <a:rPr lang="en-US" sz="2200" spc="-68" dirty="0">
                <a:solidFill>
                  <a:srgbClr val="000000"/>
                </a:solidFill>
                <a:latin typeface="Montserrat Medium"/>
              </a:rPr>
              <a:t>Sexual Assault Victim Advocates</a:t>
            </a:r>
          </a:p>
        </p:txBody>
      </p:sp>
      <p:sp>
        <p:nvSpPr>
          <p:cNvPr id="19" name="TextBox 19"/>
          <p:cNvSpPr txBox="1"/>
          <p:nvPr/>
        </p:nvSpPr>
        <p:spPr>
          <a:xfrm>
            <a:off x="1110905" y="6422687"/>
            <a:ext cx="7296273" cy="2503058"/>
          </a:xfrm>
          <a:prstGeom prst="rect">
            <a:avLst/>
          </a:prstGeom>
        </p:spPr>
        <p:txBody>
          <a:bodyPr wrap="square" lIns="0" tIns="0" rIns="0" bIns="0" rtlCol="0" anchor="t">
            <a:spAutoFit/>
          </a:bodyPr>
          <a:lstStyle/>
          <a:p>
            <a:pPr algn="ctr">
              <a:lnSpc>
                <a:spcPts val="3344"/>
              </a:lnSpc>
              <a:spcBef>
                <a:spcPct val="0"/>
              </a:spcBef>
            </a:pPr>
            <a:r>
              <a:rPr lang="en-US" sz="2800" b="1" u="sng" strike="noStrike" spc="-68" dirty="0">
                <a:solidFill>
                  <a:srgbClr val="000000"/>
                </a:solidFill>
                <a:latin typeface="Montserrat Medium"/>
              </a:rPr>
              <a:t>CT400 Kit</a:t>
            </a:r>
          </a:p>
          <a:p>
            <a:pPr algn="ctr">
              <a:lnSpc>
                <a:spcPts val="3344"/>
              </a:lnSpc>
              <a:spcBef>
                <a:spcPct val="0"/>
              </a:spcBef>
            </a:pPr>
            <a:r>
              <a:rPr lang="en-US" sz="2200" spc="-68" dirty="0">
                <a:solidFill>
                  <a:srgbClr val="000000"/>
                </a:solidFill>
                <a:latin typeface="Montserrat Medium"/>
              </a:rPr>
              <a:t>U</a:t>
            </a:r>
            <a:r>
              <a:rPr lang="en-US" sz="2200" u="none" strike="noStrike" spc="-68" dirty="0">
                <a:solidFill>
                  <a:srgbClr val="000000"/>
                </a:solidFill>
                <a:latin typeface="Montserrat Medium"/>
              </a:rPr>
              <a:t>rine and blood testing to detect the presence of date rape drugs or other substances.</a:t>
            </a:r>
          </a:p>
          <a:p>
            <a:pPr algn="ctr">
              <a:lnSpc>
                <a:spcPts val="3344"/>
              </a:lnSpc>
              <a:spcBef>
                <a:spcPct val="0"/>
              </a:spcBef>
            </a:pPr>
            <a:endParaRPr lang="en-US" sz="2200" spc="-68" dirty="0">
              <a:solidFill>
                <a:srgbClr val="000000"/>
              </a:solidFill>
              <a:latin typeface="Montserrat Medium"/>
            </a:endParaRPr>
          </a:p>
          <a:p>
            <a:pPr algn="ctr">
              <a:lnSpc>
                <a:spcPts val="3344"/>
              </a:lnSpc>
              <a:spcBef>
                <a:spcPct val="0"/>
              </a:spcBef>
            </a:pPr>
            <a:r>
              <a:rPr lang="en-US" sz="2200" b="1" spc="-68" dirty="0">
                <a:solidFill>
                  <a:srgbClr val="000000"/>
                </a:solidFill>
                <a:latin typeface="Montserrat Medium"/>
              </a:rPr>
              <a:t>Urine</a:t>
            </a:r>
            <a:r>
              <a:rPr lang="en-US" sz="2200" spc="-68" dirty="0">
                <a:solidFill>
                  <a:srgbClr val="000000"/>
                </a:solidFill>
                <a:latin typeface="Montserrat Medium"/>
              </a:rPr>
              <a:t>: Collected within </a:t>
            </a:r>
            <a:r>
              <a:rPr lang="en-US" sz="2200" b="1" spc="-68" dirty="0">
                <a:solidFill>
                  <a:srgbClr val="000000"/>
                </a:solidFill>
                <a:latin typeface="Montserrat Medium"/>
              </a:rPr>
              <a:t>120 hours (5 days)</a:t>
            </a:r>
          </a:p>
          <a:p>
            <a:pPr algn="ctr">
              <a:lnSpc>
                <a:spcPts val="3344"/>
              </a:lnSpc>
              <a:spcBef>
                <a:spcPct val="0"/>
              </a:spcBef>
            </a:pPr>
            <a:r>
              <a:rPr lang="en-US" sz="2200" b="1" u="none" strike="noStrike" spc="-68" dirty="0">
                <a:solidFill>
                  <a:srgbClr val="000000"/>
                </a:solidFill>
                <a:latin typeface="Montserrat Medium"/>
              </a:rPr>
              <a:t>Blood</a:t>
            </a:r>
            <a:r>
              <a:rPr lang="en-US" sz="2200" spc="-68" dirty="0">
                <a:solidFill>
                  <a:srgbClr val="000000"/>
                </a:solidFill>
                <a:latin typeface="Montserrat Medium"/>
              </a:rPr>
              <a:t>: Collected within </a:t>
            </a:r>
            <a:r>
              <a:rPr lang="en-US" sz="2200" b="1" spc="-68" dirty="0">
                <a:solidFill>
                  <a:srgbClr val="000000"/>
                </a:solidFill>
                <a:latin typeface="Montserrat Medium"/>
              </a:rPr>
              <a:t>48 hours (2 days) </a:t>
            </a:r>
            <a:endParaRPr lang="en-US" sz="2200" b="1" u="none" strike="noStrike" spc="-68" dirty="0">
              <a:solidFill>
                <a:srgbClr val="000000"/>
              </a:solidFill>
              <a:latin typeface="Montserrat Medium"/>
            </a:endParaRPr>
          </a:p>
        </p:txBody>
      </p:sp>
    </p:spTree>
    <p:extLst>
      <p:ext uri="{BB962C8B-B14F-4D97-AF65-F5344CB8AC3E}">
        <p14:creationId xmlns:p14="http://schemas.microsoft.com/office/powerpoint/2010/main" val="22386635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grpSp>
        <p:nvGrpSpPr>
          <p:cNvPr id="3" name="Group 3"/>
          <p:cNvGrpSpPr/>
          <p:nvPr/>
        </p:nvGrpSpPr>
        <p:grpSpPr>
          <a:xfrm rot="-5400000">
            <a:off x="-5899336" y="4584524"/>
            <a:ext cx="11608173" cy="1117952"/>
            <a:chOff x="0" y="0"/>
            <a:chExt cx="5254699" cy="506066"/>
          </a:xfrm>
        </p:grpSpPr>
        <p:sp>
          <p:nvSpPr>
            <p:cNvPr id="4" name="Freeform 4"/>
            <p:cNvSpPr/>
            <p:nvPr/>
          </p:nvSpPr>
          <p:spPr>
            <a:xfrm>
              <a:off x="0" y="0"/>
              <a:ext cx="5254699" cy="506066"/>
            </a:xfrm>
            <a:custGeom>
              <a:avLst/>
              <a:gdLst/>
              <a:ahLst/>
              <a:cxnLst/>
              <a:rect l="l" t="t" r="r" b="b"/>
              <a:pathLst>
                <a:path w="5254699" h="506066">
                  <a:moveTo>
                    <a:pt x="0" y="0"/>
                  </a:moveTo>
                  <a:lnTo>
                    <a:pt x="5254699" y="0"/>
                  </a:lnTo>
                  <a:lnTo>
                    <a:pt x="5254699" y="506066"/>
                  </a:lnTo>
                  <a:lnTo>
                    <a:pt x="0" y="506066"/>
                  </a:lnTo>
                  <a:close/>
                </a:path>
              </a:pathLst>
            </a:custGeom>
            <a:solidFill>
              <a:srgbClr val="DBEDEB"/>
            </a:solidFill>
          </p:spPr>
          <p:txBody>
            <a:bodyPr/>
            <a:lstStyle/>
            <a:p>
              <a:endParaRPr lang="en-US"/>
            </a:p>
          </p:txBody>
        </p:sp>
        <p:sp>
          <p:nvSpPr>
            <p:cNvPr id="5" name="TextBox 5"/>
            <p:cNvSpPr txBox="1"/>
            <p:nvPr/>
          </p:nvSpPr>
          <p:spPr>
            <a:xfrm>
              <a:off x="0" y="-19050"/>
              <a:ext cx="5254699" cy="525116"/>
            </a:xfrm>
            <a:prstGeom prst="rect">
              <a:avLst/>
            </a:prstGeom>
          </p:spPr>
          <p:txBody>
            <a:bodyPr lIns="29557" tIns="29557" rIns="29557" bIns="29557" rtlCol="0" anchor="ctr"/>
            <a:lstStyle/>
            <a:p>
              <a:pPr algn="ctr">
                <a:lnSpc>
                  <a:spcPts val="1547"/>
                </a:lnSpc>
                <a:spcBef>
                  <a:spcPct val="0"/>
                </a:spcBef>
              </a:pPr>
              <a:endParaRPr/>
            </a:p>
          </p:txBody>
        </p:sp>
      </p:grpSp>
      <p:grpSp>
        <p:nvGrpSpPr>
          <p:cNvPr id="6" name="Group 6"/>
          <p:cNvGrpSpPr/>
          <p:nvPr/>
        </p:nvGrpSpPr>
        <p:grpSpPr>
          <a:xfrm rot="-5400000">
            <a:off x="10384960" y="2586040"/>
            <a:ext cx="11608173" cy="5114921"/>
            <a:chOff x="0" y="0"/>
            <a:chExt cx="5254699" cy="2315383"/>
          </a:xfrm>
        </p:grpSpPr>
        <p:sp>
          <p:nvSpPr>
            <p:cNvPr id="7" name="Freeform 7"/>
            <p:cNvSpPr/>
            <p:nvPr/>
          </p:nvSpPr>
          <p:spPr>
            <a:xfrm>
              <a:off x="0" y="0"/>
              <a:ext cx="5254699" cy="2315383"/>
            </a:xfrm>
            <a:custGeom>
              <a:avLst/>
              <a:gdLst/>
              <a:ahLst/>
              <a:cxnLst/>
              <a:rect l="l" t="t" r="r" b="b"/>
              <a:pathLst>
                <a:path w="5254699" h="2315383">
                  <a:moveTo>
                    <a:pt x="0" y="0"/>
                  </a:moveTo>
                  <a:lnTo>
                    <a:pt x="5254699" y="0"/>
                  </a:lnTo>
                  <a:lnTo>
                    <a:pt x="5254699" y="2315383"/>
                  </a:lnTo>
                  <a:lnTo>
                    <a:pt x="0" y="2315383"/>
                  </a:lnTo>
                  <a:close/>
                </a:path>
              </a:pathLst>
            </a:custGeom>
            <a:solidFill>
              <a:srgbClr val="DBEDEB"/>
            </a:solidFill>
          </p:spPr>
          <p:txBody>
            <a:bodyPr/>
            <a:lstStyle/>
            <a:p>
              <a:endParaRPr lang="en-US"/>
            </a:p>
          </p:txBody>
        </p:sp>
        <p:sp>
          <p:nvSpPr>
            <p:cNvPr id="8" name="TextBox 8"/>
            <p:cNvSpPr txBox="1"/>
            <p:nvPr/>
          </p:nvSpPr>
          <p:spPr>
            <a:xfrm>
              <a:off x="0" y="-19050"/>
              <a:ext cx="5254699" cy="2334433"/>
            </a:xfrm>
            <a:prstGeom prst="rect">
              <a:avLst/>
            </a:prstGeom>
          </p:spPr>
          <p:txBody>
            <a:bodyPr lIns="29557" tIns="29557" rIns="29557" bIns="29557" rtlCol="0" anchor="ctr"/>
            <a:lstStyle/>
            <a:p>
              <a:pPr algn="ctr">
                <a:lnSpc>
                  <a:spcPts val="1547"/>
                </a:lnSpc>
                <a:spcBef>
                  <a:spcPct val="0"/>
                </a:spcBef>
              </a:pPr>
              <a:endParaRPr/>
            </a:p>
          </p:txBody>
        </p:sp>
      </p:grpSp>
      <p:sp>
        <p:nvSpPr>
          <p:cNvPr id="12" name="TextBox 12"/>
          <p:cNvSpPr txBox="1"/>
          <p:nvPr/>
        </p:nvSpPr>
        <p:spPr>
          <a:xfrm>
            <a:off x="1274207" y="2967885"/>
            <a:ext cx="8359745" cy="4385816"/>
          </a:xfrm>
          <a:prstGeom prst="rect">
            <a:avLst/>
          </a:prstGeom>
        </p:spPr>
        <p:txBody>
          <a:bodyPr wrap="square" lIns="0" tIns="0" rIns="0" bIns="0" rtlCol="0" anchor="t">
            <a:spAutoFit/>
          </a:bodyPr>
          <a:lstStyle/>
          <a:p>
            <a:pPr>
              <a:lnSpc>
                <a:spcPts val="11399"/>
              </a:lnSpc>
            </a:pPr>
            <a:r>
              <a:rPr lang="en-US" sz="11999" spc="-635" dirty="0">
                <a:solidFill>
                  <a:srgbClr val="FFFFFF"/>
                </a:solidFill>
                <a:latin typeface="Be Vietnam Medium"/>
              </a:rPr>
              <a:t>THANK YOU! </a:t>
            </a:r>
          </a:p>
          <a:p>
            <a:pPr>
              <a:lnSpc>
                <a:spcPts val="11399"/>
              </a:lnSpc>
            </a:pPr>
            <a:endParaRPr lang="en-US" sz="11999" spc="-635" dirty="0">
              <a:solidFill>
                <a:srgbClr val="FFFFFF"/>
              </a:solidFill>
              <a:latin typeface="Be Vietnam Medium"/>
            </a:endParaRPr>
          </a:p>
          <a:p>
            <a:pPr>
              <a:lnSpc>
                <a:spcPts val="11399"/>
              </a:lnSpc>
            </a:pPr>
            <a:r>
              <a:rPr lang="en-US" sz="11999" spc="-635" dirty="0">
                <a:solidFill>
                  <a:srgbClr val="FFFFFF"/>
                </a:solidFill>
                <a:latin typeface="Be Vietnam Medium"/>
              </a:rPr>
              <a:t>Questions?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grpSp>
        <p:nvGrpSpPr>
          <p:cNvPr id="3" name="Group 3"/>
          <p:cNvGrpSpPr/>
          <p:nvPr/>
        </p:nvGrpSpPr>
        <p:grpSpPr>
          <a:xfrm rot="-5400000">
            <a:off x="5029200" y="-2971800"/>
            <a:ext cx="8229600" cy="16230600"/>
            <a:chOff x="0" y="0"/>
            <a:chExt cx="3725312" cy="7347144"/>
          </a:xfrm>
        </p:grpSpPr>
        <p:sp>
          <p:nvSpPr>
            <p:cNvPr id="4" name="Freeform 4"/>
            <p:cNvSpPr/>
            <p:nvPr/>
          </p:nvSpPr>
          <p:spPr>
            <a:xfrm>
              <a:off x="0" y="0"/>
              <a:ext cx="3725313" cy="7347144"/>
            </a:xfrm>
            <a:custGeom>
              <a:avLst/>
              <a:gdLst/>
              <a:ahLst/>
              <a:cxnLst/>
              <a:rect l="l" t="t" r="r" b="b"/>
              <a:pathLst>
                <a:path w="3725313" h="7347144">
                  <a:moveTo>
                    <a:pt x="0" y="0"/>
                  </a:moveTo>
                  <a:lnTo>
                    <a:pt x="3725313" y="0"/>
                  </a:lnTo>
                  <a:lnTo>
                    <a:pt x="3725313" y="7347144"/>
                  </a:lnTo>
                  <a:lnTo>
                    <a:pt x="0" y="7347144"/>
                  </a:lnTo>
                  <a:close/>
                </a:path>
              </a:pathLst>
            </a:custGeom>
            <a:solidFill>
              <a:srgbClr val="DBEDEB"/>
            </a:solidFill>
          </p:spPr>
          <p:txBody>
            <a:bodyPr/>
            <a:lstStyle/>
            <a:p>
              <a:endParaRPr lang="en-US"/>
            </a:p>
          </p:txBody>
        </p:sp>
        <p:sp>
          <p:nvSpPr>
            <p:cNvPr id="5" name="TextBox 5"/>
            <p:cNvSpPr txBox="1"/>
            <p:nvPr/>
          </p:nvSpPr>
          <p:spPr>
            <a:xfrm>
              <a:off x="0" y="-19050"/>
              <a:ext cx="3725312" cy="7366194"/>
            </a:xfrm>
            <a:prstGeom prst="rect">
              <a:avLst/>
            </a:prstGeom>
          </p:spPr>
          <p:txBody>
            <a:bodyPr lIns="29557" tIns="29557" rIns="29557" bIns="29557" rtlCol="0" anchor="ctr"/>
            <a:lstStyle/>
            <a:p>
              <a:pPr algn="ctr">
                <a:lnSpc>
                  <a:spcPts val="1547"/>
                </a:lnSpc>
                <a:spcBef>
                  <a:spcPct val="0"/>
                </a:spcBef>
              </a:pPr>
              <a:endParaRPr/>
            </a:p>
          </p:txBody>
        </p:sp>
      </p:grpSp>
      <p:sp>
        <p:nvSpPr>
          <p:cNvPr id="7" name="TextBox 7"/>
          <p:cNvSpPr txBox="1"/>
          <p:nvPr/>
        </p:nvSpPr>
        <p:spPr>
          <a:xfrm>
            <a:off x="1007657" y="2135057"/>
            <a:ext cx="16272683" cy="5434629"/>
          </a:xfrm>
          <a:prstGeom prst="rect">
            <a:avLst/>
          </a:prstGeom>
        </p:spPr>
        <p:txBody>
          <a:bodyPr wrap="square" lIns="0" tIns="0" rIns="0" bIns="0" rtlCol="0" anchor="t">
            <a:spAutoFit/>
          </a:bodyPr>
          <a:lstStyle/>
          <a:p>
            <a:pPr marL="0" lvl="0" indent="0" algn="ctr">
              <a:lnSpc>
                <a:spcPts val="22500"/>
              </a:lnSpc>
              <a:spcBef>
                <a:spcPct val="0"/>
              </a:spcBef>
            </a:pPr>
            <a:r>
              <a:rPr lang="en-US" sz="13000" b="1" u="sng" spc="-953" dirty="0">
                <a:solidFill>
                  <a:srgbClr val="323232"/>
                </a:solidFill>
                <a:latin typeface="Be Vietnam"/>
              </a:rPr>
              <a:t>TRIGGER WARNING</a:t>
            </a:r>
          </a:p>
          <a:p>
            <a:pPr marL="0" lvl="0" indent="0" algn="ctr">
              <a:lnSpc>
                <a:spcPts val="22500"/>
              </a:lnSpc>
              <a:spcBef>
                <a:spcPct val="0"/>
              </a:spcBef>
            </a:pPr>
            <a:r>
              <a:rPr lang="en-US" sz="13800" b="1" spc="-953" dirty="0">
                <a:solidFill>
                  <a:srgbClr val="323232"/>
                </a:solidFill>
                <a:latin typeface="Be Vietnam"/>
              </a:rPr>
              <a:t>Sexual Assault </a:t>
            </a:r>
            <a:endParaRPr lang="en-US" sz="21600" b="1" spc="-953" dirty="0">
              <a:solidFill>
                <a:srgbClr val="323232"/>
              </a:solidFill>
              <a:latin typeface="Be Vietna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grpSp>
        <p:nvGrpSpPr>
          <p:cNvPr id="7" name="Group 7"/>
          <p:cNvGrpSpPr/>
          <p:nvPr/>
        </p:nvGrpSpPr>
        <p:grpSpPr>
          <a:xfrm>
            <a:off x="2225136" y="2019299"/>
            <a:ext cx="6747024" cy="6629401"/>
            <a:chOff x="0" y="0"/>
            <a:chExt cx="1974687" cy="387244"/>
          </a:xfrm>
        </p:grpSpPr>
        <p:sp>
          <p:nvSpPr>
            <p:cNvPr id="8" name="Freeform 8"/>
            <p:cNvSpPr/>
            <p:nvPr/>
          </p:nvSpPr>
          <p:spPr>
            <a:xfrm>
              <a:off x="0" y="0"/>
              <a:ext cx="1974687" cy="387244"/>
            </a:xfrm>
            <a:custGeom>
              <a:avLst/>
              <a:gdLst/>
              <a:ahLst/>
              <a:cxnLst/>
              <a:rect l="l" t="t" r="r" b="b"/>
              <a:pathLst>
                <a:path w="1974687" h="387244">
                  <a:moveTo>
                    <a:pt x="27539" y="0"/>
                  </a:moveTo>
                  <a:lnTo>
                    <a:pt x="1947148" y="0"/>
                  </a:lnTo>
                  <a:cubicBezTo>
                    <a:pt x="1962358" y="0"/>
                    <a:pt x="1974687" y="12330"/>
                    <a:pt x="1974687" y="27539"/>
                  </a:cubicBezTo>
                  <a:lnTo>
                    <a:pt x="1974687" y="359705"/>
                  </a:lnTo>
                  <a:cubicBezTo>
                    <a:pt x="1974687" y="374915"/>
                    <a:pt x="1962358" y="387244"/>
                    <a:pt x="1947148" y="387244"/>
                  </a:cubicBezTo>
                  <a:lnTo>
                    <a:pt x="27539" y="387244"/>
                  </a:lnTo>
                  <a:cubicBezTo>
                    <a:pt x="12330" y="387244"/>
                    <a:pt x="0" y="374915"/>
                    <a:pt x="0" y="359705"/>
                  </a:cubicBezTo>
                  <a:lnTo>
                    <a:pt x="0" y="27539"/>
                  </a:lnTo>
                  <a:cubicBezTo>
                    <a:pt x="0" y="12330"/>
                    <a:pt x="12330" y="0"/>
                    <a:pt x="27539" y="0"/>
                  </a:cubicBezTo>
                  <a:close/>
                </a:path>
              </a:pathLst>
            </a:custGeom>
            <a:solidFill>
              <a:srgbClr val="DBEDEB"/>
            </a:solidFill>
            <a:ln w="19050" cap="rnd">
              <a:solidFill>
                <a:srgbClr val="3A3937"/>
              </a:solidFill>
              <a:prstDash val="solid"/>
              <a:round/>
            </a:ln>
          </p:spPr>
          <p:txBody>
            <a:bodyPr/>
            <a:lstStyle/>
            <a:p>
              <a:endParaRPr lang="en-US"/>
            </a:p>
          </p:txBody>
        </p:sp>
        <p:sp>
          <p:nvSpPr>
            <p:cNvPr id="9" name="TextBox 9"/>
            <p:cNvSpPr txBox="1"/>
            <p:nvPr/>
          </p:nvSpPr>
          <p:spPr>
            <a:xfrm>
              <a:off x="0" y="9525"/>
              <a:ext cx="1974687" cy="377719"/>
            </a:xfrm>
            <a:prstGeom prst="rect">
              <a:avLst/>
            </a:prstGeom>
          </p:spPr>
          <p:txBody>
            <a:bodyPr lIns="50800" tIns="50800" rIns="50800" bIns="50800" rtlCol="0" anchor="ctr"/>
            <a:lstStyle/>
            <a:p>
              <a:pPr algn="ctr">
                <a:lnSpc>
                  <a:spcPts val="2879"/>
                </a:lnSpc>
              </a:pPr>
              <a:endParaRPr/>
            </a:p>
          </p:txBody>
        </p:sp>
      </p:grpSp>
      <p:sp>
        <p:nvSpPr>
          <p:cNvPr id="10" name="TextBox 10"/>
          <p:cNvSpPr txBox="1"/>
          <p:nvPr/>
        </p:nvSpPr>
        <p:spPr>
          <a:xfrm>
            <a:off x="2595899" y="4455972"/>
            <a:ext cx="6005497" cy="1919115"/>
          </a:xfrm>
          <a:prstGeom prst="rect">
            <a:avLst/>
          </a:prstGeom>
        </p:spPr>
        <p:txBody>
          <a:bodyPr wrap="square" lIns="0" tIns="0" rIns="0" bIns="0" rtlCol="0" anchor="t">
            <a:spAutoFit/>
          </a:bodyPr>
          <a:lstStyle/>
          <a:p>
            <a:pPr marL="0" lvl="0" indent="0" algn="ctr">
              <a:lnSpc>
                <a:spcPts val="4922"/>
              </a:lnSpc>
              <a:spcBef>
                <a:spcPct val="0"/>
              </a:spcBef>
            </a:pPr>
            <a:r>
              <a:rPr lang="en-US" sz="5400" dirty="0">
                <a:solidFill>
                  <a:srgbClr val="323232"/>
                </a:solidFill>
                <a:latin typeface="Helvetica World"/>
              </a:rPr>
              <a:t>Every 68 seconds, an American is sexually assaulted. </a:t>
            </a:r>
          </a:p>
        </p:txBody>
      </p:sp>
      <p:grpSp>
        <p:nvGrpSpPr>
          <p:cNvPr id="14" name="Group 14"/>
          <p:cNvGrpSpPr/>
          <p:nvPr/>
        </p:nvGrpSpPr>
        <p:grpSpPr>
          <a:xfrm>
            <a:off x="9125340" y="2019300"/>
            <a:ext cx="6747024" cy="6629400"/>
            <a:chOff x="0" y="0"/>
            <a:chExt cx="1974687" cy="387244"/>
          </a:xfrm>
        </p:grpSpPr>
        <p:sp>
          <p:nvSpPr>
            <p:cNvPr id="15" name="Freeform 15"/>
            <p:cNvSpPr/>
            <p:nvPr/>
          </p:nvSpPr>
          <p:spPr>
            <a:xfrm>
              <a:off x="0" y="0"/>
              <a:ext cx="1974687" cy="387244"/>
            </a:xfrm>
            <a:custGeom>
              <a:avLst/>
              <a:gdLst/>
              <a:ahLst/>
              <a:cxnLst/>
              <a:rect l="l" t="t" r="r" b="b"/>
              <a:pathLst>
                <a:path w="1974687" h="387244">
                  <a:moveTo>
                    <a:pt x="27539" y="0"/>
                  </a:moveTo>
                  <a:lnTo>
                    <a:pt x="1947148" y="0"/>
                  </a:lnTo>
                  <a:cubicBezTo>
                    <a:pt x="1962358" y="0"/>
                    <a:pt x="1974687" y="12330"/>
                    <a:pt x="1974687" y="27539"/>
                  </a:cubicBezTo>
                  <a:lnTo>
                    <a:pt x="1974687" y="359705"/>
                  </a:lnTo>
                  <a:cubicBezTo>
                    <a:pt x="1974687" y="374915"/>
                    <a:pt x="1962358" y="387244"/>
                    <a:pt x="1947148" y="387244"/>
                  </a:cubicBezTo>
                  <a:lnTo>
                    <a:pt x="27539" y="387244"/>
                  </a:lnTo>
                  <a:cubicBezTo>
                    <a:pt x="12330" y="387244"/>
                    <a:pt x="0" y="374915"/>
                    <a:pt x="0" y="359705"/>
                  </a:cubicBezTo>
                  <a:lnTo>
                    <a:pt x="0" y="27539"/>
                  </a:lnTo>
                  <a:cubicBezTo>
                    <a:pt x="0" y="12330"/>
                    <a:pt x="12330" y="0"/>
                    <a:pt x="27539" y="0"/>
                  </a:cubicBezTo>
                  <a:close/>
                </a:path>
              </a:pathLst>
            </a:custGeom>
            <a:solidFill>
              <a:srgbClr val="DBEDEB"/>
            </a:solidFill>
            <a:ln w="19050" cap="rnd">
              <a:solidFill>
                <a:srgbClr val="3A3937"/>
              </a:solidFill>
              <a:prstDash val="solid"/>
              <a:round/>
            </a:ln>
          </p:spPr>
          <p:txBody>
            <a:bodyPr/>
            <a:lstStyle/>
            <a:p>
              <a:endParaRPr lang="en-US" dirty="0"/>
            </a:p>
          </p:txBody>
        </p:sp>
        <p:sp>
          <p:nvSpPr>
            <p:cNvPr id="16" name="TextBox 16"/>
            <p:cNvSpPr txBox="1"/>
            <p:nvPr/>
          </p:nvSpPr>
          <p:spPr>
            <a:xfrm>
              <a:off x="0" y="9525"/>
              <a:ext cx="1974687" cy="377719"/>
            </a:xfrm>
            <a:prstGeom prst="rect">
              <a:avLst/>
            </a:prstGeom>
          </p:spPr>
          <p:txBody>
            <a:bodyPr lIns="50800" tIns="50800" rIns="50800" bIns="50800" rtlCol="0" anchor="ctr"/>
            <a:lstStyle/>
            <a:p>
              <a:pPr algn="ctr">
                <a:lnSpc>
                  <a:spcPts val="2879"/>
                </a:lnSpc>
              </a:pPr>
              <a:endParaRPr/>
            </a:p>
          </p:txBody>
        </p:sp>
      </p:grpSp>
      <p:sp>
        <p:nvSpPr>
          <p:cNvPr id="17" name="TextBox 17"/>
          <p:cNvSpPr txBox="1"/>
          <p:nvPr/>
        </p:nvSpPr>
        <p:spPr>
          <a:xfrm>
            <a:off x="9618592" y="4455972"/>
            <a:ext cx="5760520" cy="1919115"/>
          </a:xfrm>
          <a:prstGeom prst="rect">
            <a:avLst/>
          </a:prstGeom>
        </p:spPr>
        <p:txBody>
          <a:bodyPr wrap="square" lIns="0" tIns="0" rIns="0" bIns="0" rtlCol="0" anchor="t">
            <a:spAutoFit/>
          </a:bodyPr>
          <a:lstStyle/>
          <a:p>
            <a:pPr lvl="0" algn="ctr">
              <a:lnSpc>
                <a:spcPts val="4922"/>
              </a:lnSpc>
              <a:spcBef>
                <a:spcPct val="0"/>
              </a:spcBef>
            </a:pPr>
            <a:r>
              <a:rPr lang="en-US" sz="5400" dirty="0">
                <a:solidFill>
                  <a:srgbClr val="323232"/>
                </a:solidFill>
                <a:latin typeface="Helvetica World"/>
              </a:rPr>
              <a:t>Only 25 rapists out of every 1,000 will end up in prison.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BEDEB"/>
        </a:solidFill>
        <a:effectLst/>
      </p:bgPr>
    </p:bg>
    <p:spTree>
      <p:nvGrpSpPr>
        <p:cNvPr id="1" name=""/>
        <p:cNvGrpSpPr/>
        <p:nvPr/>
      </p:nvGrpSpPr>
      <p:grpSpPr>
        <a:xfrm>
          <a:off x="0" y="0"/>
          <a:ext cx="0" cy="0"/>
          <a:chOff x="0" y="0"/>
          <a:chExt cx="0" cy="0"/>
        </a:xfrm>
      </p:grpSpPr>
      <p:sp>
        <p:nvSpPr>
          <p:cNvPr id="5" name="TextBox 5"/>
          <p:cNvSpPr txBox="1"/>
          <p:nvPr/>
        </p:nvSpPr>
        <p:spPr>
          <a:xfrm>
            <a:off x="1028700" y="1343212"/>
            <a:ext cx="8115300" cy="3000821"/>
          </a:xfrm>
          <a:prstGeom prst="rect">
            <a:avLst/>
          </a:prstGeom>
        </p:spPr>
        <p:txBody>
          <a:bodyPr wrap="square" lIns="0" tIns="0" rIns="0" bIns="0" rtlCol="0" anchor="t">
            <a:spAutoFit/>
          </a:bodyPr>
          <a:lstStyle/>
          <a:p>
            <a:pPr marL="0" lvl="0" indent="0" algn="l">
              <a:lnSpc>
                <a:spcPts val="7839"/>
              </a:lnSpc>
            </a:pPr>
            <a:r>
              <a:rPr lang="en-US" sz="6999" dirty="0">
                <a:solidFill>
                  <a:srgbClr val="222222"/>
                </a:solidFill>
                <a:latin typeface="Be Vietnam"/>
              </a:rPr>
              <a:t>What is Drug-Facilitated Sexual Assault? </a:t>
            </a:r>
          </a:p>
        </p:txBody>
      </p:sp>
      <p:sp>
        <p:nvSpPr>
          <p:cNvPr id="6" name="TextBox 6"/>
          <p:cNvSpPr txBox="1"/>
          <p:nvPr/>
        </p:nvSpPr>
        <p:spPr>
          <a:xfrm>
            <a:off x="1028700" y="4766473"/>
            <a:ext cx="8115300" cy="4182171"/>
          </a:xfrm>
          <a:prstGeom prst="rect">
            <a:avLst/>
          </a:prstGeom>
        </p:spPr>
        <p:txBody>
          <a:bodyPr wrap="square" lIns="0" tIns="0" rIns="0" bIns="0" rtlCol="0" anchor="t">
            <a:spAutoFit/>
          </a:bodyPr>
          <a:lstStyle/>
          <a:p>
            <a:pPr marL="342900" indent="-342900">
              <a:lnSpc>
                <a:spcPct val="200000"/>
              </a:lnSpc>
              <a:buFont typeface="Arial" panose="020B0604020202020204" pitchFamily="34" charset="0"/>
              <a:buChar char="•"/>
            </a:pPr>
            <a:r>
              <a:rPr lang="en-US" sz="2800" dirty="0">
                <a:solidFill>
                  <a:srgbClr val="000000"/>
                </a:solidFill>
                <a:latin typeface="Montserrat Medium"/>
              </a:rPr>
              <a:t>Drug-facilitated sexual assault (DFSA) - alcohol or drugs are used to compromise an individual’s ability to consent.</a:t>
            </a:r>
          </a:p>
          <a:p>
            <a:pPr marL="342900" indent="-342900">
              <a:lnSpc>
                <a:spcPct val="200000"/>
              </a:lnSpc>
              <a:buFont typeface="Arial" panose="020B0604020202020204" pitchFamily="34" charset="0"/>
              <a:buChar char="•"/>
            </a:pPr>
            <a:r>
              <a:rPr lang="en-US" sz="2800" dirty="0">
                <a:solidFill>
                  <a:srgbClr val="000000"/>
                </a:solidFill>
                <a:latin typeface="Montserrat Medium"/>
              </a:rPr>
              <a:t>“Date Rape Drugs”</a:t>
            </a:r>
          </a:p>
          <a:p>
            <a:pPr marL="342900" indent="-342900">
              <a:lnSpc>
                <a:spcPct val="200000"/>
              </a:lnSpc>
              <a:buFont typeface="Arial" panose="020B0604020202020204" pitchFamily="34" charset="0"/>
              <a:buChar char="•"/>
            </a:pPr>
            <a:r>
              <a:rPr lang="en-US" sz="2800" dirty="0">
                <a:solidFill>
                  <a:srgbClr val="000000"/>
                </a:solidFill>
                <a:latin typeface="Montserrat Medium"/>
              </a:rPr>
              <a:t>Can happen to anyone, by anyone</a:t>
            </a:r>
          </a:p>
        </p:txBody>
      </p:sp>
      <p:sp>
        <p:nvSpPr>
          <p:cNvPr id="9" name="Rectangle 8">
            <a:extLst>
              <a:ext uri="{FF2B5EF4-FFF2-40B4-BE49-F238E27FC236}">
                <a16:creationId xmlns:a16="http://schemas.microsoft.com/office/drawing/2014/main" id="{08DFA05C-6D46-6A7A-1717-754D64A78E62}"/>
              </a:ext>
            </a:extLst>
          </p:cNvPr>
          <p:cNvSpPr/>
          <p:nvPr/>
        </p:nvSpPr>
        <p:spPr>
          <a:xfrm>
            <a:off x="10325100" y="2019300"/>
            <a:ext cx="6934200" cy="624839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lnSpc>
                <a:spcPct val="150000"/>
              </a:lnSpc>
            </a:pPr>
            <a:r>
              <a:rPr lang="en-US" sz="3200" i="1" u="none" strike="noStrike" dirty="0">
                <a:solidFill>
                  <a:schemeClr val="tx1"/>
                </a:solidFill>
                <a:effectLst/>
                <a:latin typeface="Noto Sans" panose="020B0502040504020204" pitchFamily="34" charset="0"/>
              </a:rPr>
              <a:t>“When I was raped I was 6’4” and 220 lbs. I truly believed that I could go anywhere I wanted and no one would bother me.”</a:t>
            </a:r>
            <a:endParaRPr lang="en-US" sz="3200" i="1" dirty="0">
              <a:solidFill>
                <a:schemeClr val="tx1"/>
              </a:solidFill>
              <a:latin typeface="Noto Sans" panose="020B0502040504020204" pitchFamily="34" charset="0"/>
            </a:endParaRPr>
          </a:p>
          <a:p>
            <a:pPr algn="ctr">
              <a:lnSpc>
                <a:spcPct val="200000"/>
              </a:lnSpc>
            </a:pPr>
            <a:r>
              <a:rPr lang="en-US" sz="2400" i="1" strike="noStrike" spc="-150" dirty="0">
                <a:solidFill>
                  <a:schemeClr val="tx1"/>
                </a:solidFill>
                <a:effectLst/>
                <a:latin typeface="Noto Sans" panose="020B0502040504020204" pitchFamily="34" charset="0"/>
              </a:rPr>
              <a:t>- </a:t>
            </a:r>
            <a:r>
              <a:rPr lang="en-US" sz="2400" i="1" strike="noStrike" spc="-150" dirty="0">
                <a:solidFill>
                  <a:schemeClr val="tx1"/>
                </a:solidFill>
                <a:effectLst/>
                <a:latin typeface="Noto Sans" panose="020B0502040504020204" pitchFamily="34" charset="0"/>
                <a:ea typeface="Noto Sans" panose="020B0502040504020204" pitchFamily="34" charset="0"/>
                <a:cs typeface="Noto Sans" panose="020B0502040504020204" pitchFamily="34" charset="0"/>
              </a:rPr>
              <a:t>Johnathon, </a:t>
            </a:r>
            <a:r>
              <a:rPr lang="en-US" sz="2400" i="1" strike="noStrike" spc="-150" dirty="0">
                <a:solidFill>
                  <a:schemeClr val="tx1"/>
                </a:solidFill>
                <a:effectLst/>
                <a:latin typeface="Noto Sans" panose="020B0502040504020204" pitchFamily="34" charset="0"/>
              </a:rPr>
              <a:t>a survivor of drug-facilitated sexual assault and RAINN </a:t>
            </a:r>
            <a:r>
              <a:rPr lang="en-US" sz="2400" b="0" i="1" u="none" strike="noStrike" spc="-150" dirty="0">
                <a:solidFill>
                  <a:schemeClr val="tx1"/>
                </a:solidFill>
                <a:effectLst/>
                <a:latin typeface="Noto Sans" panose="020B0502040504020204" pitchFamily="34" charset="0"/>
              </a:rPr>
              <a:t>Speakers Bureau member.</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9222" b="-9222"/>
            </a:stretch>
          </a:blipFill>
        </p:spPr>
        <p:txBody>
          <a:bodyPr/>
          <a:lstStyle/>
          <a:p>
            <a:endParaRPr lang="en-US"/>
          </a:p>
        </p:txBody>
      </p:sp>
      <p:sp>
        <p:nvSpPr>
          <p:cNvPr id="3" name="TextBox 3"/>
          <p:cNvSpPr txBox="1"/>
          <p:nvPr/>
        </p:nvSpPr>
        <p:spPr>
          <a:xfrm>
            <a:off x="940822" y="1375213"/>
            <a:ext cx="16159162" cy="879984"/>
          </a:xfrm>
          <a:prstGeom prst="rect">
            <a:avLst/>
          </a:prstGeom>
        </p:spPr>
        <p:txBody>
          <a:bodyPr lIns="0" tIns="0" rIns="0" bIns="0" rtlCol="0" anchor="t">
            <a:spAutoFit/>
          </a:bodyPr>
          <a:lstStyle/>
          <a:p>
            <a:pPr algn="ctr">
              <a:lnSpc>
                <a:spcPts val="6480"/>
              </a:lnSpc>
            </a:pPr>
            <a:r>
              <a:rPr lang="en-US" sz="7200" spc="-318" dirty="0">
                <a:solidFill>
                  <a:srgbClr val="FFFFFF"/>
                </a:solidFill>
                <a:latin typeface="Helvetica World Medium"/>
              </a:rPr>
              <a:t>Drugs Used in Sexual Assault </a:t>
            </a:r>
          </a:p>
        </p:txBody>
      </p:sp>
      <p:grpSp>
        <p:nvGrpSpPr>
          <p:cNvPr id="4" name="Group 4"/>
          <p:cNvGrpSpPr/>
          <p:nvPr/>
        </p:nvGrpSpPr>
        <p:grpSpPr>
          <a:xfrm>
            <a:off x="1100137" y="3072003"/>
            <a:ext cx="7920266" cy="2991887"/>
            <a:chOff x="0" y="0"/>
            <a:chExt cx="2263664" cy="855101"/>
          </a:xfrm>
        </p:grpSpPr>
        <p:sp>
          <p:nvSpPr>
            <p:cNvPr id="5" name="Freeform 5"/>
            <p:cNvSpPr/>
            <p:nvPr/>
          </p:nvSpPr>
          <p:spPr>
            <a:xfrm>
              <a:off x="0" y="0"/>
              <a:ext cx="2263664" cy="855101"/>
            </a:xfrm>
            <a:custGeom>
              <a:avLst/>
              <a:gdLst/>
              <a:ahLst/>
              <a:cxnLst/>
              <a:rect l="l" t="t" r="r" b="b"/>
              <a:pathLst>
                <a:path w="2263664" h="855101">
                  <a:moveTo>
                    <a:pt x="23460" y="0"/>
                  </a:moveTo>
                  <a:lnTo>
                    <a:pt x="2240205" y="0"/>
                  </a:lnTo>
                  <a:cubicBezTo>
                    <a:pt x="2246427" y="0"/>
                    <a:pt x="2252394" y="2472"/>
                    <a:pt x="2256793" y="6871"/>
                  </a:cubicBezTo>
                  <a:cubicBezTo>
                    <a:pt x="2261193" y="11271"/>
                    <a:pt x="2263664" y="17238"/>
                    <a:pt x="2263664" y="23460"/>
                  </a:cubicBezTo>
                  <a:lnTo>
                    <a:pt x="2263664" y="831641"/>
                  </a:lnTo>
                  <a:cubicBezTo>
                    <a:pt x="2263664" y="837863"/>
                    <a:pt x="2261193" y="843830"/>
                    <a:pt x="2256793" y="848230"/>
                  </a:cubicBezTo>
                  <a:cubicBezTo>
                    <a:pt x="2252394" y="852629"/>
                    <a:pt x="2246427" y="855101"/>
                    <a:pt x="2240205" y="855101"/>
                  </a:cubicBezTo>
                  <a:lnTo>
                    <a:pt x="23460" y="855101"/>
                  </a:lnTo>
                  <a:cubicBezTo>
                    <a:pt x="17238" y="855101"/>
                    <a:pt x="11271" y="852629"/>
                    <a:pt x="6871" y="848230"/>
                  </a:cubicBezTo>
                  <a:cubicBezTo>
                    <a:pt x="2472" y="843830"/>
                    <a:pt x="0" y="837863"/>
                    <a:pt x="0" y="831641"/>
                  </a:cubicBezTo>
                  <a:lnTo>
                    <a:pt x="0" y="23460"/>
                  </a:lnTo>
                  <a:cubicBezTo>
                    <a:pt x="0" y="17238"/>
                    <a:pt x="2472" y="11271"/>
                    <a:pt x="6871" y="6871"/>
                  </a:cubicBezTo>
                  <a:cubicBezTo>
                    <a:pt x="11271" y="2472"/>
                    <a:pt x="17238" y="0"/>
                    <a:pt x="23460" y="0"/>
                  </a:cubicBezTo>
                  <a:close/>
                </a:path>
              </a:pathLst>
            </a:custGeom>
            <a:solidFill>
              <a:srgbClr val="DBEDEB"/>
            </a:solidFill>
            <a:ln w="19050" cap="rnd">
              <a:solidFill>
                <a:srgbClr val="3A3937"/>
              </a:solidFill>
              <a:prstDash val="solid"/>
              <a:round/>
            </a:ln>
          </p:spPr>
          <p:txBody>
            <a:bodyPr/>
            <a:lstStyle/>
            <a:p>
              <a:endParaRPr lang="en-US"/>
            </a:p>
          </p:txBody>
        </p:sp>
        <p:sp>
          <p:nvSpPr>
            <p:cNvPr id="6" name="TextBox 6"/>
            <p:cNvSpPr txBox="1"/>
            <p:nvPr/>
          </p:nvSpPr>
          <p:spPr>
            <a:xfrm>
              <a:off x="0" y="9525"/>
              <a:ext cx="2263664" cy="845576"/>
            </a:xfrm>
            <a:prstGeom prst="rect">
              <a:avLst/>
            </a:prstGeom>
          </p:spPr>
          <p:txBody>
            <a:bodyPr lIns="50800" tIns="50800" rIns="50800" bIns="50800" rtlCol="0" anchor="ctr"/>
            <a:lstStyle/>
            <a:p>
              <a:pPr algn="ctr">
                <a:lnSpc>
                  <a:spcPts val="2879"/>
                </a:lnSpc>
              </a:pPr>
              <a:endParaRPr/>
            </a:p>
          </p:txBody>
        </p:sp>
      </p:grpSp>
      <p:grpSp>
        <p:nvGrpSpPr>
          <p:cNvPr id="7" name="Group 7"/>
          <p:cNvGrpSpPr/>
          <p:nvPr/>
        </p:nvGrpSpPr>
        <p:grpSpPr>
          <a:xfrm>
            <a:off x="9267596" y="3072003"/>
            <a:ext cx="7920266" cy="2991887"/>
            <a:chOff x="0" y="0"/>
            <a:chExt cx="2263664" cy="855101"/>
          </a:xfrm>
        </p:grpSpPr>
        <p:sp>
          <p:nvSpPr>
            <p:cNvPr id="8" name="Freeform 8"/>
            <p:cNvSpPr/>
            <p:nvPr/>
          </p:nvSpPr>
          <p:spPr>
            <a:xfrm>
              <a:off x="0" y="0"/>
              <a:ext cx="2263664" cy="855101"/>
            </a:xfrm>
            <a:custGeom>
              <a:avLst/>
              <a:gdLst/>
              <a:ahLst/>
              <a:cxnLst/>
              <a:rect l="l" t="t" r="r" b="b"/>
              <a:pathLst>
                <a:path w="2263664" h="855101">
                  <a:moveTo>
                    <a:pt x="23460" y="0"/>
                  </a:moveTo>
                  <a:lnTo>
                    <a:pt x="2240205" y="0"/>
                  </a:lnTo>
                  <a:cubicBezTo>
                    <a:pt x="2246427" y="0"/>
                    <a:pt x="2252394" y="2472"/>
                    <a:pt x="2256793" y="6871"/>
                  </a:cubicBezTo>
                  <a:cubicBezTo>
                    <a:pt x="2261193" y="11271"/>
                    <a:pt x="2263664" y="17238"/>
                    <a:pt x="2263664" y="23460"/>
                  </a:cubicBezTo>
                  <a:lnTo>
                    <a:pt x="2263664" y="831641"/>
                  </a:lnTo>
                  <a:cubicBezTo>
                    <a:pt x="2263664" y="837863"/>
                    <a:pt x="2261193" y="843830"/>
                    <a:pt x="2256793" y="848230"/>
                  </a:cubicBezTo>
                  <a:cubicBezTo>
                    <a:pt x="2252394" y="852629"/>
                    <a:pt x="2246427" y="855101"/>
                    <a:pt x="2240205" y="855101"/>
                  </a:cubicBezTo>
                  <a:lnTo>
                    <a:pt x="23460" y="855101"/>
                  </a:lnTo>
                  <a:cubicBezTo>
                    <a:pt x="17238" y="855101"/>
                    <a:pt x="11271" y="852629"/>
                    <a:pt x="6871" y="848230"/>
                  </a:cubicBezTo>
                  <a:cubicBezTo>
                    <a:pt x="2472" y="843830"/>
                    <a:pt x="0" y="837863"/>
                    <a:pt x="0" y="831641"/>
                  </a:cubicBezTo>
                  <a:lnTo>
                    <a:pt x="0" y="23460"/>
                  </a:lnTo>
                  <a:cubicBezTo>
                    <a:pt x="0" y="17238"/>
                    <a:pt x="2472" y="11271"/>
                    <a:pt x="6871" y="6871"/>
                  </a:cubicBezTo>
                  <a:cubicBezTo>
                    <a:pt x="11271" y="2472"/>
                    <a:pt x="17238" y="0"/>
                    <a:pt x="23460" y="0"/>
                  </a:cubicBezTo>
                  <a:close/>
                </a:path>
              </a:pathLst>
            </a:custGeom>
            <a:solidFill>
              <a:srgbClr val="DBEDEB"/>
            </a:solidFill>
            <a:ln w="19050" cap="rnd">
              <a:solidFill>
                <a:srgbClr val="3A3937"/>
              </a:solidFill>
              <a:prstDash val="solid"/>
              <a:round/>
            </a:ln>
          </p:spPr>
          <p:txBody>
            <a:bodyPr/>
            <a:lstStyle/>
            <a:p>
              <a:endParaRPr lang="en-US" dirty="0"/>
            </a:p>
          </p:txBody>
        </p:sp>
        <p:sp>
          <p:nvSpPr>
            <p:cNvPr id="9" name="TextBox 9"/>
            <p:cNvSpPr txBox="1"/>
            <p:nvPr/>
          </p:nvSpPr>
          <p:spPr>
            <a:xfrm>
              <a:off x="0" y="9525"/>
              <a:ext cx="2263664" cy="845576"/>
            </a:xfrm>
            <a:prstGeom prst="rect">
              <a:avLst/>
            </a:prstGeom>
          </p:spPr>
          <p:txBody>
            <a:bodyPr lIns="50800" tIns="50800" rIns="50800" bIns="50800" rtlCol="0" anchor="ctr"/>
            <a:lstStyle/>
            <a:p>
              <a:pPr algn="ctr">
                <a:lnSpc>
                  <a:spcPts val="2879"/>
                </a:lnSpc>
              </a:pPr>
              <a:endParaRPr/>
            </a:p>
          </p:txBody>
        </p:sp>
      </p:grpSp>
      <p:grpSp>
        <p:nvGrpSpPr>
          <p:cNvPr id="10" name="Group 10"/>
          <p:cNvGrpSpPr/>
          <p:nvPr/>
        </p:nvGrpSpPr>
        <p:grpSpPr>
          <a:xfrm>
            <a:off x="1100137" y="6266413"/>
            <a:ext cx="7920266" cy="2991887"/>
            <a:chOff x="0" y="0"/>
            <a:chExt cx="2263664" cy="855101"/>
          </a:xfrm>
        </p:grpSpPr>
        <p:sp>
          <p:nvSpPr>
            <p:cNvPr id="11" name="Freeform 11"/>
            <p:cNvSpPr/>
            <p:nvPr/>
          </p:nvSpPr>
          <p:spPr>
            <a:xfrm>
              <a:off x="0" y="0"/>
              <a:ext cx="2263664" cy="855101"/>
            </a:xfrm>
            <a:custGeom>
              <a:avLst/>
              <a:gdLst/>
              <a:ahLst/>
              <a:cxnLst/>
              <a:rect l="l" t="t" r="r" b="b"/>
              <a:pathLst>
                <a:path w="2263664" h="855101">
                  <a:moveTo>
                    <a:pt x="23460" y="0"/>
                  </a:moveTo>
                  <a:lnTo>
                    <a:pt x="2240205" y="0"/>
                  </a:lnTo>
                  <a:cubicBezTo>
                    <a:pt x="2246427" y="0"/>
                    <a:pt x="2252394" y="2472"/>
                    <a:pt x="2256793" y="6871"/>
                  </a:cubicBezTo>
                  <a:cubicBezTo>
                    <a:pt x="2261193" y="11271"/>
                    <a:pt x="2263664" y="17238"/>
                    <a:pt x="2263664" y="23460"/>
                  </a:cubicBezTo>
                  <a:lnTo>
                    <a:pt x="2263664" y="831641"/>
                  </a:lnTo>
                  <a:cubicBezTo>
                    <a:pt x="2263664" y="837863"/>
                    <a:pt x="2261193" y="843830"/>
                    <a:pt x="2256793" y="848230"/>
                  </a:cubicBezTo>
                  <a:cubicBezTo>
                    <a:pt x="2252394" y="852629"/>
                    <a:pt x="2246427" y="855101"/>
                    <a:pt x="2240205" y="855101"/>
                  </a:cubicBezTo>
                  <a:lnTo>
                    <a:pt x="23460" y="855101"/>
                  </a:lnTo>
                  <a:cubicBezTo>
                    <a:pt x="17238" y="855101"/>
                    <a:pt x="11271" y="852629"/>
                    <a:pt x="6871" y="848230"/>
                  </a:cubicBezTo>
                  <a:cubicBezTo>
                    <a:pt x="2472" y="843830"/>
                    <a:pt x="0" y="837863"/>
                    <a:pt x="0" y="831641"/>
                  </a:cubicBezTo>
                  <a:lnTo>
                    <a:pt x="0" y="23460"/>
                  </a:lnTo>
                  <a:cubicBezTo>
                    <a:pt x="0" y="17238"/>
                    <a:pt x="2472" y="11271"/>
                    <a:pt x="6871" y="6871"/>
                  </a:cubicBezTo>
                  <a:cubicBezTo>
                    <a:pt x="11271" y="2472"/>
                    <a:pt x="17238" y="0"/>
                    <a:pt x="23460" y="0"/>
                  </a:cubicBezTo>
                  <a:close/>
                </a:path>
              </a:pathLst>
            </a:custGeom>
            <a:solidFill>
              <a:srgbClr val="DBEDEB"/>
            </a:solidFill>
            <a:ln w="19050" cap="rnd">
              <a:solidFill>
                <a:srgbClr val="3A3937"/>
              </a:solidFill>
              <a:prstDash val="solid"/>
              <a:round/>
            </a:ln>
          </p:spPr>
          <p:txBody>
            <a:bodyPr/>
            <a:lstStyle/>
            <a:p>
              <a:endParaRPr lang="en-US"/>
            </a:p>
          </p:txBody>
        </p:sp>
        <p:sp>
          <p:nvSpPr>
            <p:cNvPr id="12" name="TextBox 12"/>
            <p:cNvSpPr txBox="1"/>
            <p:nvPr/>
          </p:nvSpPr>
          <p:spPr>
            <a:xfrm>
              <a:off x="0" y="9525"/>
              <a:ext cx="2263664" cy="845576"/>
            </a:xfrm>
            <a:prstGeom prst="rect">
              <a:avLst/>
            </a:prstGeom>
          </p:spPr>
          <p:txBody>
            <a:bodyPr lIns="50800" tIns="50800" rIns="50800" bIns="50800" rtlCol="0" anchor="ctr"/>
            <a:lstStyle/>
            <a:p>
              <a:pPr algn="ctr">
                <a:lnSpc>
                  <a:spcPts val="2879"/>
                </a:lnSpc>
              </a:pPr>
              <a:endParaRPr/>
            </a:p>
          </p:txBody>
        </p:sp>
      </p:grpSp>
      <p:grpSp>
        <p:nvGrpSpPr>
          <p:cNvPr id="13" name="Group 13"/>
          <p:cNvGrpSpPr/>
          <p:nvPr/>
        </p:nvGrpSpPr>
        <p:grpSpPr>
          <a:xfrm>
            <a:off x="9267596" y="6266413"/>
            <a:ext cx="7920266" cy="2991887"/>
            <a:chOff x="0" y="0"/>
            <a:chExt cx="2263664" cy="855101"/>
          </a:xfrm>
        </p:grpSpPr>
        <p:sp>
          <p:nvSpPr>
            <p:cNvPr id="14" name="Freeform 14"/>
            <p:cNvSpPr/>
            <p:nvPr/>
          </p:nvSpPr>
          <p:spPr>
            <a:xfrm>
              <a:off x="0" y="0"/>
              <a:ext cx="2263664" cy="855101"/>
            </a:xfrm>
            <a:custGeom>
              <a:avLst/>
              <a:gdLst/>
              <a:ahLst/>
              <a:cxnLst/>
              <a:rect l="l" t="t" r="r" b="b"/>
              <a:pathLst>
                <a:path w="2263664" h="855101">
                  <a:moveTo>
                    <a:pt x="23460" y="0"/>
                  </a:moveTo>
                  <a:lnTo>
                    <a:pt x="2240205" y="0"/>
                  </a:lnTo>
                  <a:cubicBezTo>
                    <a:pt x="2246427" y="0"/>
                    <a:pt x="2252394" y="2472"/>
                    <a:pt x="2256793" y="6871"/>
                  </a:cubicBezTo>
                  <a:cubicBezTo>
                    <a:pt x="2261193" y="11271"/>
                    <a:pt x="2263664" y="17238"/>
                    <a:pt x="2263664" y="23460"/>
                  </a:cubicBezTo>
                  <a:lnTo>
                    <a:pt x="2263664" y="831641"/>
                  </a:lnTo>
                  <a:cubicBezTo>
                    <a:pt x="2263664" y="837863"/>
                    <a:pt x="2261193" y="843830"/>
                    <a:pt x="2256793" y="848230"/>
                  </a:cubicBezTo>
                  <a:cubicBezTo>
                    <a:pt x="2252394" y="852629"/>
                    <a:pt x="2246427" y="855101"/>
                    <a:pt x="2240205" y="855101"/>
                  </a:cubicBezTo>
                  <a:lnTo>
                    <a:pt x="23460" y="855101"/>
                  </a:lnTo>
                  <a:cubicBezTo>
                    <a:pt x="17238" y="855101"/>
                    <a:pt x="11271" y="852629"/>
                    <a:pt x="6871" y="848230"/>
                  </a:cubicBezTo>
                  <a:cubicBezTo>
                    <a:pt x="2472" y="843830"/>
                    <a:pt x="0" y="837863"/>
                    <a:pt x="0" y="831641"/>
                  </a:cubicBezTo>
                  <a:lnTo>
                    <a:pt x="0" y="23460"/>
                  </a:lnTo>
                  <a:cubicBezTo>
                    <a:pt x="0" y="17238"/>
                    <a:pt x="2472" y="11271"/>
                    <a:pt x="6871" y="6871"/>
                  </a:cubicBezTo>
                  <a:cubicBezTo>
                    <a:pt x="11271" y="2472"/>
                    <a:pt x="17238" y="0"/>
                    <a:pt x="23460" y="0"/>
                  </a:cubicBezTo>
                  <a:close/>
                </a:path>
              </a:pathLst>
            </a:custGeom>
            <a:solidFill>
              <a:srgbClr val="DBEDEB"/>
            </a:solidFill>
            <a:ln w="19050" cap="rnd">
              <a:solidFill>
                <a:srgbClr val="3A3937"/>
              </a:solidFill>
              <a:prstDash val="solid"/>
              <a:round/>
            </a:ln>
          </p:spPr>
          <p:txBody>
            <a:bodyPr/>
            <a:lstStyle/>
            <a:p>
              <a:endParaRPr lang="en-US"/>
            </a:p>
          </p:txBody>
        </p:sp>
        <p:sp>
          <p:nvSpPr>
            <p:cNvPr id="15" name="TextBox 15"/>
            <p:cNvSpPr txBox="1"/>
            <p:nvPr/>
          </p:nvSpPr>
          <p:spPr>
            <a:xfrm>
              <a:off x="0" y="9525"/>
              <a:ext cx="2263664" cy="845576"/>
            </a:xfrm>
            <a:prstGeom prst="rect">
              <a:avLst/>
            </a:prstGeom>
          </p:spPr>
          <p:txBody>
            <a:bodyPr lIns="50800" tIns="50800" rIns="50800" bIns="50800" rtlCol="0" anchor="ctr"/>
            <a:lstStyle/>
            <a:p>
              <a:pPr algn="ctr">
                <a:lnSpc>
                  <a:spcPts val="2879"/>
                </a:lnSpc>
              </a:pPr>
              <a:endParaRPr/>
            </a:p>
          </p:txBody>
        </p:sp>
      </p:grpSp>
      <p:sp>
        <p:nvSpPr>
          <p:cNvPr id="16" name="TextBox 16"/>
          <p:cNvSpPr txBox="1"/>
          <p:nvPr/>
        </p:nvSpPr>
        <p:spPr>
          <a:xfrm>
            <a:off x="1724130" y="3738900"/>
            <a:ext cx="6672281" cy="1692771"/>
          </a:xfrm>
          <a:prstGeom prst="rect">
            <a:avLst/>
          </a:prstGeom>
        </p:spPr>
        <p:txBody>
          <a:bodyPr lIns="0" tIns="0" rIns="0" bIns="0" rtlCol="0" anchor="t">
            <a:spAutoFit/>
          </a:bodyPr>
          <a:lstStyle/>
          <a:p>
            <a:pPr marL="0" lvl="0" indent="0" algn="ctr">
              <a:lnSpc>
                <a:spcPts val="3344"/>
              </a:lnSpc>
              <a:spcBef>
                <a:spcPct val="0"/>
              </a:spcBef>
            </a:pPr>
            <a:r>
              <a:rPr lang="en-US" sz="3600" b="1" u="sng" strike="noStrike" spc="-68" dirty="0">
                <a:solidFill>
                  <a:srgbClr val="000000"/>
                </a:solidFill>
                <a:latin typeface="Montserrat Medium"/>
              </a:rPr>
              <a:t>Flunitrazepam (Rohypnol)</a:t>
            </a:r>
          </a:p>
          <a:p>
            <a:pPr marL="0" lvl="0" indent="0" algn="ctr">
              <a:lnSpc>
                <a:spcPts val="3344"/>
              </a:lnSpc>
              <a:spcBef>
                <a:spcPct val="0"/>
              </a:spcBef>
            </a:pPr>
            <a:r>
              <a:rPr lang="en-US" sz="2800" u="none" strike="noStrike" spc="-68" dirty="0">
                <a:solidFill>
                  <a:srgbClr val="000000"/>
                </a:solidFill>
                <a:latin typeface="Montserrat Medium"/>
              </a:rPr>
              <a:t>Benzodiazepine</a:t>
            </a:r>
            <a:r>
              <a:rPr lang="en-US" sz="2800" spc="-68" dirty="0">
                <a:solidFill>
                  <a:srgbClr val="000000"/>
                </a:solidFill>
                <a:latin typeface="Montserrat Medium"/>
              </a:rPr>
              <a:t> - CIV</a:t>
            </a:r>
          </a:p>
          <a:p>
            <a:pPr marL="0" lvl="0" indent="0" algn="ctr">
              <a:lnSpc>
                <a:spcPts val="3344"/>
              </a:lnSpc>
              <a:spcBef>
                <a:spcPct val="0"/>
              </a:spcBef>
            </a:pPr>
            <a:r>
              <a:rPr lang="en-US" sz="2800" spc="-68" dirty="0">
                <a:solidFill>
                  <a:srgbClr val="000000"/>
                </a:solidFill>
                <a:latin typeface="Montserrat Medium"/>
              </a:rPr>
              <a:t>Not approved in the US – used in other countries to treat insomnia</a:t>
            </a:r>
          </a:p>
        </p:txBody>
      </p:sp>
      <p:sp>
        <p:nvSpPr>
          <p:cNvPr id="17" name="TextBox 17"/>
          <p:cNvSpPr txBox="1"/>
          <p:nvPr/>
        </p:nvSpPr>
        <p:spPr>
          <a:xfrm>
            <a:off x="9891589" y="3707775"/>
            <a:ext cx="6672281" cy="1692771"/>
          </a:xfrm>
          <a:prstGeom prst="rect">
            <a:avLst/>
          </a:prstGeom>
        </p:spPr>
        <p:txBody>
          <a:bodyPr lIns="0" tIns="0" rIns="0" bIns="0" rtlCol="0" anchor="t">
            <a:spAutoFit/>
          </a:bodyPr>
          <a:lstStyle/>
          <a:p>
            <a:pPr marL="0" lvl="0" indent="0" algn="ctr">
              <a:lnSpc>
                <a:spcPts val="3344"/>
              </a:lnSpc>
              <a:spcBef>
                <a:spcPct val="0"/>
              </a:spcBef>
            </a:pPr>
            <a:r>
              <a:rPr lang="en-US" sz="3600" b="1" u="sng" spc="-68" dirty="0">
                <a:solidFill>
                  <a:srgbClr val="000000"/>
                </a:solidFill>
                <a:latin typeface="Montserrat Medium"/>
              </a:rPr>
              <a:t>Gamma-Butyrolactone (GBL)</a:t>
            </a:r>
          </a:p>
          <a:p>
            <a:pPr lvl="0" algn="ctr">
              <a:lnSpc>
                <a:spcPts val="3344"/>
              </a:lnSpc>
              <a:spcBef>
                <a:spcPct val="0"/>
              </a:spcBef>
            </a:pPr>
            <a:r>
              <a:rPr lang="en-US" sz="2800" u="none" strike="noStrike" spc="-68" dirty="0">
                <a:solidFill>
                  <a:srgbClr val="000000"/>
                </a:solidFill>
                <a:latin typeface="Montserrat Medium"/>
              </a:rPr>
              <a:t>List I chemical </a:t>
            </a:r>
          </a:p>
          <a:p>
            <a:pPr lvl="0" algn="ctr">
              <a:lnSpc>
                <a:spcPts val="3344"/>
              </a:lnSpc>
              <a:spcBef>
                <a:spcPct val="0"/>
              </a:spcBef>
            </a:pPr>
            <a:r>
              <a:rPr lang="en-US" sz="2800" u="none" strike="noStrike" spc="-68" dirty="0">
                <a:solidFill>
                  <a:srgbClr val="000000"/>
                </a:solidFill>
                <a:latin typeface="Montserrat Medium"/>
              </a:rPr>
              <a:t>Precursor chemical for illegal production of GHB </a:t>
            </a:r>
          </a:p>
        </p:txBody>
      </p:sp>
      <p:sp>
        <p:nvSpPr>
          <p:cNvPr id="18" name="TextBox 18"/>
          <p:cNvSpPr txBox="1"/>
          <p:nvPr/>
        </p:nvSpPr>
        <p:spPr>
          <a:xfrm>
            <a:off x="9891589" y="6666335"/>
            <a:ext cx="6672281" cy="2962349"/>
          </a:xfrm>
          <a:prstGeom prst="rect">
            <a:avLst/>
          </a:prstGeom>
        </p:spPr>
        <p:txBody>
          <a:bodyPr wrap="square" lIns="0" tIns="0" rIns="0" bIns="0" rtlCol="0" anchor="t">
            <a:spAutoFit/>
          </a:bodyPr>
          <a:lstStyle/>
          <a:p>
            <a:pPr marL="0" lvl="0" indent="0" algn="ctr">
              <a:lnSpc>
                <a:spcPts val="3344"/>
              </a:lnSpc>
              <a:spcBef>
                <a:spcPct val="0"/>
              </a:spcBef>
            </a:pPr>
            <a:r>
              <a:rPr lang="en-US" sz="3600" b="1" u="sng" strike="noStrike" spc="-68" dirty="0">
                <a:solidFill>
                  <a:srgbClr val="000000"/>
                </a:solidFill>
                <a:latin typeface="Montserrat Medium"/>
              </a:rPr>
              <a:t>Gamma-Hydroxybutyric Acid (GHB)</a:t>
            </a:r>
          </a:p>
          <a:p>
            <a:pPr marL="0" lvl="0" indent="0" algn="ctr">
              <a:lnSpc>
                <a:spcPts val="3344"/>
              </a:lnSpc>
              <a:spcBef>
                <a:spcPct val="0"/>
              </a:spcBef>
            </a:pPr>
            <a:r>
              <a:rPr lang="en-US" sz="2800" spc="-68" dirty="0">
                <a:solidFill>
                  <a:srgbClr val="000000"/>
                </a:solidFill>
                <a:latin typeface="Montserrat Medium"/>
              </a:rPr>
              <a:t>FDA-approved GHB product: </a:t>
            </a:r>
          </a:p>
          <a:p>
            <a:pPr marL="0" lvl="0" indent="0" algn="ctr">
              <a:lnSpc>
                <a:spcPts val="3344"/>
              </a:lnSpc>
              <a:spcBef>
                <a:spcPct val="0"/>
              </a:spcBef>
            </a:pPr>
            <a:r>
              <a:rPr lang="en-US" sz="2800" spc="-68" dirty="0">
                <a:solidFill>
                  <a:srgbClr val="000000"/>
                </a:solidFill>
                <a:latin typeface="Montserrat Medium"/>
              </a:rPr>
              <a:t>Sodium </a:t>
            </a:r>
            <a:r>
              <a:rPr lang="en-US" sz="2800" spc="-68" dirty="0" err="1">
                <a:solidFill>
                  <a:srgbClr val="000000"/>
                </a:solidFill>
                <a:latin typeface="Montserrat Medium"/>
              </a:rPr>
              <a:t>oxybate</a:t>
            </a:r>
            <a:r>
              <a:rPr lang="en-US" sz="2800" spc="-68" dirty="0">
                <a:solidFill>
                  <a:srgbClr val="000000"/>
                </a:solidFill>
                <a:latin typeface="Montserrat Medium"/>
              </a:rPr>
              <a:t>, </a:t>
            </a:r>
            <a:r>
              <a:rPr lang="en-US" sz="2800" u="none" strike="noStrike" spc="-68" dirty="0" err="1">
                <a:solidFill>
                  <a:srgbClr val="000000"/>
                </a:solidFill>
                <a:latin typeface="Montserrat Medium"/>
              </a:rPr>
              <a:t>Xyrem</a:t>
            </a:r>
            <a:r>
              <a:rPr lang="en-US" sz="2800" u="none" strike="noStrike" spc="-68" dirty="0">
                <a:solidFill>
                  <a:srgbClr val="000000"/>
                </a:solidFill>
                <a:latin typeface="Montserrat Medium"/>
              </a:rPr>
              <a:t>® </a:t>
            </a:r>
          </a:p>
          <a:p>
            <a:pPr marL="0" lvl="0" indent="0" algn="ctr">
              <a:lnSpc>
                <a:spcPts val="3344"/>
              </a:lnSpc>
              <a:spcBef>
                <a:spcPct val="0"/>
              </a:spcBef>
            </a:pPr>
            <a:r>
              <a:rPr lang="en-US" sz="2800" spc="-68" dirty="0">
                <a:solidFill>
                  <a:srgbClr val="000000"/>
                </a:solidFill>
                <a:latin typeface="Montserrat Medium"/>
              </a:rPr>
              <a:t>Approved for treatment of narcolepsy</a:t>
            </a:r>
            <a:endParaRPr lang="en-US" sz="2800" u="none" strike="noStrike" spc="-68" dirty="0">
              <a:solidFill>
                <a:srgbClr val="000000"/>
              </a:solidFill>
              <a:latin typeface="Montserrat Medium"/>
            </a:endParaRPr>
          </a:p>
          <a:p>
            <a:pPr marL="0" lvl="0" indent="0" algn="ctr">
              <a:lnSpc>
                <a:spcPts val="3344"/>
              </a:lnSpc>
              <a:spcBef>
                <a:spcPct val="0"/>
              </a:spcBef>
            </a:pPr>
            <a:endParaRPr lang="en-US" sz="2800" b="1" u="none" strike="noStrike" spc="-68" dirty="0">
              <a:solidFill>
                <a:srgbClr val="000000"/>
              </a:solidFill>
              <a:latin typeface="Montserrat Medium"/>
            </a:endParaRPr>
          </a:p>
          <a:p>
            <a:pPr marL="0" lvl="0" indent="0" algn="ctr">
              <a:lnSpc>
                <a:spcPts val="3344"/>
              </a:lnSpc>
              <a:spcBef>
                <a:spcPct val="0"/>
              </a:spcBef>
            </a:pPr>
            <a:endParaRPr lang="en-US" sz="2800" u="none" strike="noStrike" spc="-68" dirty="0">
              <a:solidFill>
                <a:srgbClr val="000000"/>
              </a:solidFill>
              <a:latin typeface="Montserrat Medium"/>
            </a:endParaRPr>
          </a:p>
        </p:txBody>
      </p:sp>
      <p:sp>
        <p:nvSpPr>
          <p:cNvPr id="19" name="TextBox 19"/>
          <p:cNvSpPr txBox="1"/>
          <p:nvPr/>
        </p:nvSpPr>
        <p:spPr>
          <a:xfrm>
            <a:off x="1724130" y="6902186"/>
            <a:ext cx="6672281" cy="1269578"/>
          </a:xfrm>
          <a:prstGeom prst="rect">
            <a:avLst/>
          </a:prstGeom>
        </p:spPr>
        <p:txBody>
          <a:bodyPr lIns="0" tIns="0" rIns="0" bIns="0" rtlCol="0" anchor="t">
            <a:spAutoFit/>
          </a:bodyPr>
          <a:lstStyle/>
          <a:p>
            <a:pPr marL="0" lvl="0" indent="0" algn="ctr">
              <a:lnSpc>
                <a:spcPts val="3344"/>
              </a:lnSpc>
              <a:spcBef>
                <a:spcPct val="0"/>
              </a:spcBef>
            </a:pPr>
            <a:r>
              <a:rPr lang="en-US" sz="3600" b="1" u="sng" spc="-68" dirty="0">
                <a:solidFill>
                  <a:srgbClr val="000000"/>
                </a:solidFill>
                <a:latin typeface="Montserrat Medium"/>
              </a:rPr>
              <a:t>Ketamine </a:t>
            </a:r>
          </a:p>
          <a:p>
            <a:pPr marL="0" lvl="0" indent="0" algn="ctr">
              <a:lnSpc>
                <a:spcPts val="3344"/>
              </a:lnSpc>
              <a:spcBef>
                <a:spcPct val="0"/>
              </a:spcBef>
            </a:pPr>
            <a:endParaRPr lang="en-US" sz="3600" b="1" u="sng" spc="-68" dirty="0">
              <a:solidFill>
                <a:srgbClr val="000000"/>
              </a:solidFill>
              <a:latin typeface="Montserrat Medium"/>
            </a:endParaRPr>
          </a:p>
          <a:p>
            <a:pPr marL="0" lvl="0" indent="0" algn="ctr">
              <a:lnSpc>
                <a:spcPts val="3344"/>
              </a:lnSpc>
              <a:spcBef>
                <a:spcPct val="0"/>
              </a:spcBef>
            </a:pPr>
            <a:r>
              <a:rPr lang="en-US" sz="2800" u="none" strike="noStrike" spc="-68" dirty="0">
                <a:solidFill>
                  <a:srgbClr val="000000"/>
                </a:solidFill>
                <a:latin typeface="Montserrat Medium"/>
              </a:rPr>
              <a:t>Schedule III </a:t>
            </a:r>
          </a:p>
        </p:txBody>
      </p:sp>
    </p:spTree>
    <p:extLst>
      <p:ext uri="{BB962C8B-B14F-4D97-AF65-F5344CB8AC3E}">
        <p14:creationId xmlns:p14="http://schemas.microsoft.com/office/powerpoint/2010/main" val="13365377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dirty="0"/>
          </a:p>
        </p:txBody>
      </p:sp>
      <p:grpSp>
        <p:nvGrpSpPr>
          <p:cNvPr id="3" name="Group 3"/>
          <p:cNvGrpSpPr/>
          <p:nvPr/>
        </p:nvGrpSpPr>
        <p:grpSpPr>
          <a:xfrm rot="-5400000">
            <a:off x="-5899336" y="4584524"/>
            <a:ext cx="11608173" cy="1117952"/>
            <a:chOff x="0" y="0"/>
            <a:chExt cx="5254699" cy="506066"/>
          </a:xfrm>
        </p:grpSpPr>
        <p:sp>
          <p:nvSpPr>
            <p:cNvPr id="4" name="Freeform 4"/>
            <p:cNvSpPr/>
            <p:nvPr/>
          </p:nvSpPr>
          <p:spPr>
            <a:xfrm>
              <a:off x="0" y="0"/>
              <a:ext cx="5254699" cy="506066"/>
            </a:xfrm>
            <a:custGeom>
              <a:avLst/>
              <a:gdLst/>
              <a:ahLst/>
              <a:cxnLst/>
              <a:rect l="l" t="t" r="r" b="b"/>
              <a:pathLst>
                <a:path w="5254699" h="506066">
                  <a:moveTo>
                    <a:pt x="0" y="0"/>
                  </a:moveTo>
                  <a:lnTo>
                    <a:pt x="5254699" y="0"/>
                  </a:lnTo>
                  <a:lnTo>
                    <a:pt x="5254699" y="506066"/>
                  </a:lnTo>
                  <a:lnTo>
                    <a:pt x="0" y="506066"/>
                  </a:lnTo>
                  <a:close/>
                </a:path>
              </a:pathLst>
            </a:custGeom>
            <a:solidFill>
              <a:srgbClr val="DBEDEB"/>
            </a:solidFill>
          </p:spPr>
          <p:txBody>
            <a:bodyPr/>
            <a:lstStyle/>
            <a:p>
              <a:endParaRPr lang="en-US"/>
            </a:p>
          </p:txBody>
        </p:sp>
        <p:sp>
          <p:nvSpPr>
            <p:cNvPr id="5" name="TextBox 5"/>
            <p:cNvSpPr txBox="1"/>
            <p:nvPr/>
          </p:nvSpPr>
          <p:spPr>
            <a:xfrm>
              <a:off x="0" y="-19050"/>
              <a:ext cx="5254699" cy="525116"/>
            </a:xfrm>
            <a:prstGeom prst="rect">
              <a:avLst/>
            </a:prstGeom>
          </p:spPr>
          <p:txBody>
            <a:bodyPr lIns="29557" tIns="29557" rIns="29557" bIns="29557" rtlCol="0" anchor="ctr"/>
            <a:lstStyle/>
            <a:p>
              <a:pPr algn="ctr">
                <a:lnSpc>
                  <a:spcPts val="1547"/>
                </a:lnSpc>
                <a:spcBef>
                  <a:spcPct val="0"/>
                </a:spcBef>
              </a:pPr>
              <a:endParaRPr/>
            </a:p>
          </p:txBody>
        </p:sp>
      </p:grpSp>
      <p:grpSp>
        <p:nvGrpSpPr>
          <p:cNvPr id="6" name="Group 6"/>
          <p:cNvGrpSpPr/>
          <p:nvPr/>
        </p:nvGrpSpPr>
        <p:grpSpPr>
          <a:xfrm rot="-5400000">
            <a:off x="10384218" y="3056126"/>
            <a:ext cx="11608173" cy="5114921"/>
            <a:chOff x="0" y="0"/>
            <a:chExt cx="5254699" cy="2315383"/>
          </a:xfrm>
        </p:grpSpPr>
        <p:sp>
          <p:nvSpPr>
            <p:cNvPr id="7" name="Freeform 7"/>
            <p:cNvSpPr/>
            <p:nvPr/>
          </p:nvSpPr>
          <p:spPr>
            <a:xfrm>
              <a:off x="0" y="0"/>
              <a:ext cx="5254699" cy="2315383"/>
            </a:xfrm>
            <a:custGeom>
              <a:avLst/>
              <a:gdLst/>
              <a:ahLst/>
              <a:cxnLst/>
              <a:rect l="l" t="t" r="r" b="b"/>
              <a:pathLst>
                <a:path w="5254699" h="2315383">
                  <a:moveTo>
                    <a:pt x="0" y="0"/>
                  </a:moveTo>
                  <a:lnTo>
                    <a:pt x="5254699" y="0"/>
                  </a:lnTo>
                  <a:lnTo>
                    <a:pt x="5254699" y="2315383"/>
                  </a:lnTo>
                  <a:lnTo>
                    <a:pt x="0" y="2315383"/>
                  </a:lnTo>
                  <a:close/>
                </a:path>
              </a:pathLst>
            </a:custGeom>
            <a:solidFill>
              <a:srgbClr val="DBEDEB"/>
            </a:solidFill>
          </p:spPr>
          <p:txBody>
            <a:bodyPr/>
            <a:lstStyle/>
            <a:p>
              <a:endParaRPr lang="en-US"/>
            </a:p>
          </p:txBody>
        </p:sp>
        <p:sp>
          <p:nvSpPr>
            <p:cNvPr id="8" name="TextBox 8"/>
            <p:cNvSpPr txBox="1"/>
            <p:nvPr/>
          </p:nvSpPr>
          <p:spPr>
            <a:xfrm>
              <a:off x="0" y="-19050"/>
              <a:ext cx="5254699" cy="2334433"/>
            </a:xfrm>
            <a:prstGeom prst="rect">
              <a:avLst/>
            </a:prstGeom>
          </p:spPr>
          <p:txBody>
            <a:bodyPr lIns="29557" tIns="29557" rIns="29557" bIns="29557" rtlCol="0" anchor="ctr"/>
            <a:lstStyle/>
            <a:p>
              <a:pPr algn="ctr">
                <a:lnSpc>
                  <a:spcPts val="1547"/>
                </a:lnSpc>
                <a:spcBef>
                  <a:spcPct val="0"/>
                </a:spcBef>
              </a:pPr>
              <a:endParaRPr/>
            </a:p>
          </p:txBody>
        </p:sp>
      </p:grpSp>
      <p:sp>
        <p:nvSpPr>
          <p:cNvPr id="14" name="TextBox 14"/>
          <p:cNvSpPr txBox="1"/>
          <p:nvPr/>
        </p:nvSpPr>
        <p:spPr>
          <a:xfrm>
            <a:off x="1246134" y="822378"/>
            <a:ext cx="10717266" cy="3436838"/>
          </a:xfrm>
          <a:prstGeom prst="rect">
            <a:avLst/>
          </a:prstGeom>
        </p:spPr>
        <p:txBody>
          <a:bodyPr wrap="square" lIns="0" tIns="0" rIns="0" bIns="0" rtlCol="0" anchor="t">
            <a:spAutoFit/>
          </a:bodyPr>
          <a:lstStyle/>
          <a:p>
            <a:pPr>
              <a:lnSpc>
                <a:spcPts val="13389"/>
              </a:lnSpc>
            </a:pPr>
            <a:r>
              <a:rPr lang="en-US" sz="12000" spc="-688" dirty="0">
                <a:solidFill>
                  <a:srgbClr val="FFFFFF"/>
                </a:solidFill>
                <a:latin typeface="Be Vietnam Medium"/>
              </a:rPr>
              <a:t>Psychological Ramifications</a:t>
            </a:r>
          </a:p>
        </p:txBody>
      </p:sp>
    </p:spTree>
    <p:extLst>
      <p:ext uri="{BB962C8B-B14F-4D97-AF65-F5344CB8AC3E}">
        <p14:creationId xmlns:p14="http://schemas.microsoft.com/office/powerpoint/2010/main" val="17447144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9222" b="-9222"/>
            </a:stretch>
          </a:blipFill>
        </p:spPr>
        <p:txBody>
          <a:bodyPr/>
          <a:lstStyle/>
          <a:p>
            <a:endParaRPr lang="en-US"/>
          </a:p>
        </p:txBody>
      </p:sp>
      <p:grpSp>
        <p:nvGrpSpPr>
          <p:cNvPr id="3" name="Group 3"/>
          <p:cNvGrpSpPr/>
          <p:nvPr/>
        </p:nvGrpSpPr>
        <p:grpSpPr>
          <a:xfrm rot="-5400000">
            <a:off x="-5899336" y="4584524"/>
            <a:ext cx="11608173" cy="1117952"/>
            <a:chOff x="0" y="0"/>
            <a:chExt cx="5254699" cy="506066"/>
          </a:xfrm>
        </p:grpSpPr>
        <p:sp>
          <p:nvSpPr>
            <p:cNvPr id="4" name="Freeform 4"/>
            <p:cNvSpPr/>
            <p:nvPr/>
          </p:nvSpPr>
          <p:spPr>
            <a:xfrm>
              <a:off x="0" y="0"/>
              <a:ext cx="5254699" cy="506066"/>
            </a:xfrm>
            <a:custGeom>
              <a:avLst/>
              <a:gdLst/>
              <a:ahLst/>
              <a:cxnLst/>
              <a:rect l="l" t="t" r="r" b="b"/>
              <a:pathLst>
                <a:path w="5254699" h="506066">
                  <a:moveTo>
                    <a:pt x="0" y="0"/>
                  </a:moveTo>
                  <a:lnTo>
                    <a:pt x="5254699" y="0"/>
                  </a:lnTo>
                  <a:lnTo>
                    <a:pt x="5254699" y="506066"/>
                  </a:lnTo>
                  <a:lnTo>
                    <a:pt x="0" y="506066"/>
                  </a:lnTo>
                  <a:close/>
                </a:path>
              </a:pathLst>
            </a:custGeom>
            <a:solidFill>
              <a:srgbClr val="DBEDEB"/>
            </a:solidFill>
          </p:spPr>
          <p:txBody>
            <a:bodyPr/>
            <a:lstStyle/>
            <a:p>
              <a:endParaRPr lang="en-US"/>
            </a:p>
          </p:txBody>
        </p:sp>
        <p:sp>
          <p:nvSpPr>
            <p:cNvPr id="5" name="TextBox 5"/>
            <p:cNvSpPr txBox="1"/>
            <p:nvPr/>
          </p:nvSpPr>
          <p:spPr>
            <a:xfrm>
              <a:off x="0" y="-19050"/>
              <a:ext cx="5254699" cy="525116"/>
            </a:xfrm>
            <a:prstGeom prst="rect">
              <a:avLst/>
            </a:prstGeom>
          </p:spPr>
          <p:txBody>
            <a:bodyPr lIns="29557" tIns="29557" rIns="29557" bIns="29557" rtlCol="0" anchor="ctr"/>
            <a:lstStyle/>
            <a:p>
              <a:pPr algn="ctr">
                <a:lnSpc>
                  <a:spcPts val="1547"/>
                </a:lnSpc>
                <a:spcBef>
                  <a:spcPct val="0"/>
                </a:spcBef>
              </a:pPr>
              <a:endParaRPr/>
            </a:p>
          </p:txBody>
        </p:sp>
      </p:grpSp>
      <p:sp>
        <p:nvSpPr>
          <p:cNvPr id="9" name="TextBox 9"/>
          <p:cNvSpPr txBox="1"/>
          <p:nvPr/>
        </p:nvSpPr>
        <p:spPr>
          <a:xfrm>
            <a:off x="1828799" y="1937351"/>
            <a:ext cx="8326133" cy="974626"/>
          </a:xfrm>
          <a:prstGeom prst="rect">
            <a:avLst/>
          </a:prstGeom>
        </p:spPr>
        <p:txBody>
          <a:bodyPr lIns="0" tIns="0" rIns="0" bIns="0" rtlCol="0" anchor="t">
            <a:spAutoFit/>
          </a:bodyPr>
          <a:lstStyle/>
          <a:p>
            <a:pPr marL="0" lvl="0" indent="0" algn="l">
              <a:lnSpc>
                <a:spcPts val="7559"/>
              </a:lnSpc>
            </a:pPr>
            <a:r>
              <a:rPr lang="en-US" sz="7200" spc="-370" dirty="0">
                <a:solidFill>
                  <a:srgbClr val="FFFFFF"/>
                </a:solidFill>
                <a:latin typeface="Be Vietnam"/>
              </a:rPr>
              <a:t>Emotional Trauma</a:t>
            </a:r>
          </a:p>
        </p:txBody>
      </p:sp>
      <p:sp>
        <p:nvSpPr>
          <p:cNvPr id="10" name="TextBox 10"/>
          <p:cNvSpPr txBox="1"/>
          <p:nvPr/>
        </p:nvSpPr>
        <p:spPr>
          <a:xfrm>
            <a:off x="1828799" y="3623400"/>
            <a:ext cx="8326133" cy="5539978"/>
          </a:xfrm>
          <a:prstGeom prst="rect">
            <a:avLst/>
          </a:prstGeom>
        </p:spPr>
        <p:txBody>
          <a:bodyPr lIns="0" tIns="0" rIns="0" bIns="0" rtlCol="0" anchor="t">
            <a:spAutoFit/>
          </a:bodyPr>
          <a:lstStyle/>
          <a:p>
            <a:pPr marL="457200" indent="-457200">
              <a:buFont typeface="Arial" panose="020B0604020202020204" pitchFamily="34" charset="0"/>
              <a:buChar char="•"/>
            </a:pPr>
            <a:r>
              <a:rPr lang="en-US" sz="3600" dirty="0">
                <a:solidFill>
                  <a:srgbClr val="FFFFFF"/>
                </a:solidFill>
                <a:latin typeface="Montserrat Medium"/>
              </a:rPr>
              <a:t>Impaired Trauma Memory</a:t>
            </a:r>
          </a:p>
          <a:p>
            <a:pPr marL="457200" indent="-457200">
              <a:buFont typeface="Arial" panose="020B0604020202020204" pitchFamily="34" charset="0"/>
              <a:buChar char="•"/>
            </a:pPr>
            <a:endParaRPr lang="en-US" sz="3600" dirty="0">
              <a:solidFill>
                <a:srgbClr val="FFFFFF"/>
              </a:solidFill>
              <a:latin typeface="Montserrat Medium"/>
              <a:sym typeface="Wingdings" pitchFamily="2" charset="2"/>
            </a:endParaRPr>
          </a:p>
          <a:p>
            <a:pPr marL="457200" indent="-457200">
              <a:buFont typeface="Arial" panose="020B0604020202020204" pitchFamily="34" charset="0"/>
              <a:buChar char="•"/>
            </a:pPr>
            <a:r>
              <a:rPr lang="en-US" sz="3600" dirty="0">
                <a:solidFill>
                  <a:srgbClr val="FFFFFF"/>
                </a:solidFill>
                <a:latin typeface="Montserrat Medium"/>
              </a:rPr>
              <a:t>Guilt and Self-Blame </a:t>
            </a:r>
          </a:p>
          <a:p>
            <a:pPr marL="457200" indent="-457200">
              <a:buFont typeface="Arial" panose="020B0604020202020204" pitchFamily="34" charset="0"/>
              <a:buChar char="•"/>
            </a:pPr>
            <a:endParaRPr lang="en-US" sz="3600" dirty="0">
              <a:solidFill>
                <a:srgbClr val="FFFFFF"/>
              </a:solidFill>
              <a:latin typeface="Montserrat Medium"/>
            </a:endParaRPr>
          </a:p>
          <a:p>
            <a:pPr marL="457200" indent="-457200">
              <a:buFont typeface="Arial" panose="020B0604020202020204" pitchFamily="34" charset="0"/>
              <a:buChar char="•"/>
            </a:pPr>
            <a:r>
              <a:rPr lang="en-US" sz="3600" dirty="0">
                <a:solidFill>
                  <a:srgbClr val="FFFFFF"/>
                </a:solidFill>
                <a:latin typeface="Montserrat Medium"/>
              </a:rPr>
              <a:t>Extreme powerlessness</a:t>
            </a:r>
          </a:p>
          <a:p>
            <a:pPr marL="457200" indent="-457200">
              <a:buFont typeface="Arial" panose="020B0604020202020204" pitchFamily="34" charset="0"/>
              <a:buChar char="•"/>
            </a:pPr>
            <a:endParaRPr lang="en-US" sz="3600" dirty="0">
              <a:solidFill>
                <a:srgbClr val="FFFFFF"/>
              </a:solidFill>
              <a:latin typeface="Montserrat Medium"/>
            </a:endParaRPr>
          </a:p>
          <a:p>
            <a:pPr marL="457200" indent="-457200">
              <a:buFont typeface="Arial" panose="020B0604020202020204" pitchFamily="34" charset="0"/>
              <a:buChar char="•"/>
            </a:pPr>
            <a:r>
              <a:rPr lang="en-US" sz="3600" dirty="0">
                <a:solidFill>
                  <a:srgbClr val="FFFFFF"/>
                </a:solidFill>
                <a:latin typeface="Montserrat Medium"/>
              </a:rPr>
              <a:t>Re-experiencing symptoms </a:t>
            </a:r>
          </a:p>
          <a:p>
            <a:pPr marL="342900" indent="-342900">
              <a:buFont typeface="Arial" panose="020B0604020202020204" pitchFamily="34" charset="0"/>
              <a:buChar char="•"/>
            </a:pPr>
            <a:endParaRPr lang="en-US" sz="3600" dirty="0">
              <a:solidFill>
                <a:srgbClr val="FFFFFF"/>
              </a:solidFill>
              <a:latin typeface="Montserrat Medium"/>
            </a:endParaRPr>
          </a:p>
          <a:p>
            <a:endParaRPr lang="en-US" sz="3600" dirty="0">
              <a:solidFill>
                <a:srgbClr val="FFFFFF"/>
              </a:solidFill>
              <a:latin typeface="Montserrat Medium"/>
            </a:endParaRPr>
          </a:p>
          <a:p>
            <a:endParaRPr lang="en-US" sz="3600" dirty="0">
              <a:solidFill>
                <a:srgbClr val="FFFFFF"/>
              </a:solidFill>
              <a:latin typeface="Montserrat Medium"/>
            </a:endParaRPr>
          </a:p>
        </p:txBody>
      </p:sp>
      <p:pic>
        <p:nvPicPr>
          <p:cNvPr id="12" name="Picture 11" descr="A heart shaped broken glass&#10;&#10;Description automatically generated">
            <a:extLst>
              <a:ext uri="{FF2B5EF4-FFF2-40B4-BE49-F238E27FC236}">
                <a16:creationId xmlns:a16="http://schemas.microsoft.com/office/drawing/2014/main" id="{C11AB024-B862-FCFD-31D2-83690CC45631}"/>
              </a:ext>
            </a:extLst>
          </p:cNvPr>
          <p:cNvPicPr>
            <a:picLocks noChangeAspect="1"/>
          </p:cNvPicPr>
          <p:nvPr/>
        </p:nvPicPr>
        <p:blipFill>
          <a:blip r:embed="rId4">
            <a:alphaModFix/>
            <a:extLst>
              <a:ext uri="{BEBA8EAE-BF5A-486C-A8C5-ECC9F3942E4B}">
                <a14:imgProps xmlns:a14="http://schemas.microsoft.com/office/drawing/2010/main">
                  <a14:imgLayer r:embed="rId5">
                    <a14:imgEffect>
                      <a14:saturation sat="3000"/>
                    </a14:imgEffect>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8839200" y="206097"/>
            <a:ext cx="9874803" cy="9874803"/>
          </a:xfrm>
          <a:prstGeom prst="rect">
            <a:avLst/>
          </a:prstGeom>
          <a:effectLst>
            <a:reflection endPos="0" dir="5400000" sy="-100000" algn="bl" rotWithShape="0"/>
            <a:softEdge rad="0"/>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2"/>
          <p:cNvSpPr txBox="1"/>
          <p:nvPr/>
        </p:nvSpPr>
        <p:spPr>
          <a:xfrm>
            <a:off x="9109166" y="2218145"/>
            <a:ext cx="7467600" cy="2051844"/>
          </a:xfrm>
          <a:prstGeom prst="rect">
            <a:avLst/>
          </a:prstGeom>
        </p:spPr>
        <p:txBody>
          <a:bodyPr wrap="square" lIns="0" tIns="0" rIns="0" bIns="0" rtlCol="0" anchor="t">
            <a:spAutoFit/>
          </a:bodyPr>
          <a:lstStyle/>
          <a:p>
            <a:pPr marL="0" lvl="0" indent="0" algn="l">
              <a:lnSpc>
                <a:spcPts val="8049"/>
              </a:lnSpc>
            </a:pPr>
            <a:r>
              <a:rPr lang="en-US" sz="7300" spc="-370" dirty="0">
                <a:solidFill>
                  <a:schemeClr val="bg1"/>
                </a:solidFill>
                <a:latin typeface="Be Vietnam"/>
              </a:rPr>
              <a:t>Perpetrator Motivations </a:t>
            </a:r>
          </a:p>
        </p:txBody>
      </p:sp>
      <p:sp>
        <p:nvSpPr>
          <p:cNvPr id="3" name="TextBox 3"/>
          <p:cNvSpPr txBox="1"/>
          <p:nvPr/>
        </p:nvSpPr>
        <p:spPr>
          <a:xfrm>
            <a:off x="9109166" y="4401858"/>
            <a:ext cx="7670487" cy="3230308"/>
          </a:xfrm>
          <a:prstGeom prst="rect">
            <a:avLst/>
          </a:prstGeom>
        </p:spPr>
        <p:txBody>
          <a:bodyPr lIns="0" tIns="0" rIns="0" bIns="0" rtlCol="0" anchor="t">
            <a:spAutoFit/>
          </a:bodyPr>
          <a:lstStyle/>
          <a:p>
            <a:pPr marL="342900" indent="-342900">
              <a:lnSpc>
                <a:spcPct val="150000"/>
              </a:lnSpc>
              <a:buFont typeface="Arial" panose="020B0604020202020204" pitchFamily="34" charset="0"/>
              <a:buChar char="•"/>
            </a:pPr>
            <a:r>
              <a:rPr lang="en-US" sz="3600" dirty="0">
                <a:solidFill>
                  <a:schemeClr val="bg1"/>
                </a:solidFill>
                <a:latin typeface="Montserrat Medium"/>
              </a:rPr>
              <a:t>Predatory mindset </a:t>
            </a:r>
          </a:p>
          <a:p>
            <a:pPr marL="342900" indent="-342900">
              <a:lnSpc>
                <a:spcPct val="150000"/>
              </a:lnSpc>
              <a:buFont typeface="Arial" panose="020B0604020202020204" pitchFamily="34" charset="0"/>
              <a:buChar char="•"/>
            </a:pPr>
            <a:r>
              <a:rPr lang="en-US" sz="3600" dirty="0">
                <a:solidFill>
                  <a:schemeClr val="bg1"/>
                </a:solidFill>
                <a:latin typeface="Montserrat Medium"/>
              </a:rPr>
              <a:t>Sexual Entitlement</a:t>
            </a:r>
          </a:p>
          <a:p>
            <a:pPr marL="342900" indent="-342900">
              <a:lnSpc>
                <a:spcPct val="150000"/>
              </a:lnSpc>
              <a:buFont typeface="Arial" panose="020B0604020202020204" pitchFamily="34" charset="0"/>
              <a:buChar char="•"/>
            </a:pPr>
            <a:r>
              <a:rPr lang="en-US" sz="3600" dirty="0">
                <a:solidFill>
                  <a:schemeClr val="bg1"/>
                </a:solidFill>
                <a:latin typeface="Montserrat Medium"/>
              </a:rPr>
              <a:t>Opportunism</a:t>
            </a:r>
          </a:p>
          <a:p>
            <a:pPr marL="342900" indent="-342900">
              <a:lnSpc>
                <a:spcPct val="150000"/>
              </a:lnSpc>
              <a:buFont typeface="Arial" panose="020B0604020202020204" pitchFamily="34" charset="0"/>
              <a:buChar char="•"/>
            </a:pPr>
            <a:endParaRPr lang="en-US" sz="3600" dirty="0">
              <a:solidFill>
                <a:schemeClr val="bg1"/>
              </a:solidFill>
              <a:latin typeface="Montserrat Medium"/>
            </a:endParaRPr>
          </a:p>
        </p:txBody>
      </p:sp>
      <p:pic>
        <p:nvPicPr>
          <p:cNvPr id="12" name="Picture 11" descr="A black and white image of a person wearing a hat&#10;&#10;Description automatically generated">
            <a:extLst>
              <a:ext uri="{FF2B5EF4-FFF2-40B4-BE49-F238E27FC236}">
                <a16:creationId xmlns:a16="http://schemas.microsoft.com/office/drawing/2014/main" id="{6403FDB5-987E-B05F-DD1B-C7C452358690}"/>
              </a:ext>
            </a:extLst>
          </p:cNvPr>
          <p:cNvPicPr>
            <a:picLocks noChangeAspect="1"/>
          </p:cNvPicPr>
          <p:nvPr/>
        </p:nvPicPr>
        <p:blipFill rotWithShape="1">
          <a:blip r:embed="rId3">
            <a:extLst>
              <a:ext uri="{28A0092B-C50C-407E-A947-70E740481C1C}">
                <a14:useLocalDpi xmlns:a14="http://schemas.microsoft.com/office/drawing/2010/main" val="0"/>
              </a:ext>
            </a:extLst>
          </a:blip>
          <a:srcRect l="17647" t="17472" r="16827" b="13901"/>
          <a:stretch/>
        </p:blipFill>
        <p:spPr>
          <a:xfrm>
            <a:off x="2285999" y="2095500"/>
            <a:ext cx="5093013" cy="5334000"/>
          </a:xfrm>
          <a:prstGeom prst="rect">
            <a:avLst/>
          </a:prstGeom>
          <a:blipFill dpi="0" rotWithShape="1">
            <a:blip r:embed="rId4"/>
            <a:srcRect/>
            <a:tile tx="0" ty="0" sx="100000" sy="100000" flip="none" algn="tl"/>
          </a:blip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dirty="0"/>
          </a:p>
        </p:txBody>
      </p:sp>
      <p:grpSp>
        <p:nvGrpSpPr>
          <p:cNvPr id="3" name="Group 3"/>
          <p:cNvGrpSpPr/>
          <p:nvPr/>
        </p:nvGrpSpPr>
        <p:grpSpPr>
          <a:xfrm rot="-5400000">
            <a:off x="-5899336" y="4584524"/>
            <a:ext cx="11608173" cy="1117952"/>
            <a:chOff x="0" y="0"/>
            <a:chExt cx="5254699" cy="506066"/>
          </a:xfrm>
        </p:grpSpPr>
        <p:sp>
          <p:nvSpPr>
            <p:cNvPr id="4" name="Freeform 4"/>
            <p:cNvSpPr/>
            <p:nvPr/>
          </p:nvSpPr>
          <p:spPr>
            <a:xfrm>
              <a:off x="0" y="0"/>
              <a:ext cx="5254699" cy="506066"/>
            </a:xfrm>
            <a:custGeom>
              <a:avLst/>
              <a:gdLst/>
              <a:ahLst/>
              <a:cxnLst/>
              <a:rect l="l" t="t" r="r" b="b"/>
              <a:pathLst>
                <a:path w="5254699" h="506066">
                  <a:moveTo>
                    <a:pt x="0" y="0"/>
                  </a:moveTo>
                  <a:lnTo>
                    <a:pt x="5254699" y="0"/>
                  </a:lnTo>
                  <a:lnTo>
                    <a:pt x="5254699" y="506066"/>
                  </a:lnTo>
                  <a:lnTo>
                    <a:pt x="0" y="506066"/>
                  </a:lnTo>
                  <a:close/>
                </a:path>
              </a:pathLst>
            </a:custGeom>
            <a:solidFill>
              <a:srgbClr val="DBEDEB"/>
            </a:solidFill>
          </p:spPr>
          <p:txBody>
            <a:bodyPr/>
            <a:lstStyle/>
            <a:p>
              <a:endParaRPr lang="en-US"/>
            </a:p>
          </p:txBody>
        </p:sp>
        <p:sp>
          <p:nvSpPr>
            <p:cNvPr id="5" name="TextBox 5"/>
            <p:cNvSpPr txBox="1"/>
            <p:nvPr/>
          </p:nvSpPr>
          <p:spPr>
            <a:xfrm>
              <a:off x="0" y="-19050"/>
              <a:ext cx="5254699" cy="525116"/>
            </a:xfrm>
            <a:prstGeom prst="rect">
              <a:avLst/>
            </a:prstGeom>
          </p:spPr>
          <p:txBody>
            <a:bodyPr lIns="29557" tIns="29557" rIns="29557" bIns="29557" rtlCol="0" anchor="ctr"/>
            <a:lstStyle/>
            <a:p>
              <a:pPr algn="ctr">
                <a:lnSpc>
                  <a:spcPts val="1547"/>
                </a:lnSpc>
                <a:spcBef>
                  <a:spcPct val="0"/>
                </a:spcBef>
              </a:pPr>
              <a:endParaRPr/>
            </a:p>
          </p:txBody>
        </p:sp>
      </p:grpSp>
      <p:grpSp>
        <p:nvGrpSpPr>
          <p:cNvPr id="6" name="Group 6"/>
          <p:cNvGrpSpPr/>
          <p:nvPr/>
        </p:nvGrpSpPr>
        <p:grpSpPr>
          <a:xfrm rot="-5400000">
            <a:off x="10384218" y="3056126"/>
            <a:ext cx="11608173" cy="5114921"/>
            <a:chOff x="0" y="0"/>
            <a:chExt cx="5254699" cy="2315383"/>
          </a:xfrm>
        </p:grpSpPr>
        <p:sp>
          <p:nvSpPr>
            <p:cNvPr id="7" name="Freeform 7"/>
            <p:cNvSpPr/>
            <p:nvPr/>
          </p:nvSpPr>
          <p:spPr>
            <a:xfrm>
              <a:off x="0" y="0"/>
              <a:ext cx="5254699" cy="2315383"/>
            </a:xfrm>
            <a:custGeom>
              <a:avLst/>
              <a:gdLst/>
              <a:ahLst/>
              <a:cxnLst/>
              <a:rect l="l" t="t" r="r" b="b"/>
              <a:pathLst>
                <a:path w="5254699" h="2315383">
                  <a:moveTo>
                    <a:pt x="0" y="0"/>
                  </a:moveTo>
                  <a:lnTo>
                    <a:pt x="5254699" y="0"/>
                  </a:lnTo>
                  <a:lnTo>
                    <a:pt x="5254699" y="2315383"/>
                  </a:lnTo>
                  <a:lnTo>
                    <a:pt x="0" y="2315383"/>
                  </a:lnTo>
                  <a:close/>
                </a:path>
              </a:pathLst>
            </a:custGeom>
            <a:solidFill>
              <a:srgbClr val="DBEDEB"/>
            </a:solidFill>
          </p:spPr>
          <p:txBody>
            <a:bodyPr/>
            <a:lstStyle/>
            <a:p>
              <a:endParaRPr lang="en-US"/>
            </a:p>
          </p:txBody>
        </p:sp>
        <p:sp>
          <p:nvSpPr>
            <p:cNvPr id="8" name="TextBox 8"/>
            <p:cNvSpPr txBox="1"/>
            <p:nvPr/>
          </p:nvSpPr>
          <p:spPr>
            <a:xfrm>
              <a:off x="0" y="-19050"/>
              <a:ext cx="5254699" cy="2334433"/>
            </a:xfrm>
            <a:prstGeom prst="rect">
              <a:avLst/>
            </a:prstGeom>
          </p:spPr>
          <p:txBody>
            <a:bodyPr lIns="29557" tIns="29557" rIns="29557" bIns="29557" rtlCol="0" anchor="ctr"/>
            <a:lstStyle/>
            <a:p>
              <a:pPr algn="ctr">
                <a:lnSpc>
                  <a:spcPts val="1547"/>
                </a:lnSpc>
                <a:spcBef>
                  <a:spcPct val="0"/>
                </a:spcBef>
              </a:pPr>
              <a:endParaRPr/>
            </a:p>
          </p:txBody>
        </p:sp>
      </p:grpSp>
      <p:sp>
        <p:nvSpPr>
          <p:cNvPr id="14" name="TextBox 14"/>
          <p:cNvSpPr txBox="1"/>
          <p:nvPr/>
        </p:nvSpPr>
        <p:spPr>
          <a:xfrm>
            <a:off x="1246134" y="822378"/>
            <a:ext cx="10717266" cy="3436838"/>
          </a:xfrm>
          <a:prstGeom prst="rect">
            <a:avLst/>
          </a:prstGeom>
        </p:spPr>
        <p:txBody>
          <a:bodyPr wrap="square" lIns="0" tIns="0" rIns="0" bIns="0" rtlCol="0" anchor="t">
            <a:spAutoFit/>
          </a:bodyPr>
          <a:lstStyle/>
          <a:p>
            <a:pPr>
              <a:lnSpc>
                <a:spcPts val="13389"/>
              </a:lnSpc>
            </a:pPr>
            <a:r>
              <a:rPr lang="en-US" sz="12000" spc="-688" dirty="0">
                <a:solidFill>
                  <a:srgbClr val="FFFFFF"/>
                </a:solidFill>
                <a:latin typeface="Be Vietnam Medium"/>
              </a:rPr>
              <a:t>Legal  Ramifications</a:t>
            </a:r>
          </a:p>
        </p:txBody>
      </p:sp>
    </p:spTree>
    <p:extLst>
      <p:ext uri="{BB962C8B-B14F-4D97-AF65-F5344CB8AC3E}">
        <p14:creationId xmlns:p14="http://schemas.microsoft.com/office/powerpoint/2010/main" val="8061768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2027</TotalTime>
  <Words>1258</Words>
  <Application>Microsoft Macintosh PowerPoint</Application>
  <PresentationFormat>Custom</PresentationFormat>
  <Paragraphs>127</Paragraphs>
  <Slides>15</Slides>
  <Notes>7</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15</vt:i4>
      </vt:variant>
    </vt:vector>
  </HeadingPairs>
  <TitlesOfParts>
    <vt:vector size="28" baseType="lpstr">
      <vt:lpstr>open-sans</vt:lpstr>
      <vt:lpstr>var(--font-berkeley-mono)</vt:lpstr>
      <vt:lpstr>Montserrat Medium</vt:lpstr>
      <vt:lpstr>__fkGroteskNeue_a82850</vt:lpstr>
      <vt:lpstr>Cambria Math</vt:lpstr>
      <vt:lpstr>Helvetica World Medium</vt:lpstr>
      <vt:lpstr>Be Vietnam Medium</vt:lpstr>
      <vt:lpstr>Calibri</vt:lpstr>
      <vt:lpstr>Be Vietnam</vt:lpstr>
      <vt:lpstr>Arial</vt:lpstr>
      <vt:lpstr>Noto Sans</vt:lpstr>
      <vt:lpstr>Helvetica World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Modern Gender Equality Presentation</dc:title>
  <cp:lastModifiedBy>Nguyen, Amy</cp:lastModifiedBy>
  <cp:revision>2</cp:revision>
  <dcterms:created xsi:type="dcterms:W3CDTF">2006-08-16T00:00:00Z</dcterms:created>
  <dcterms:modified xsi:type="dcterms:W3CDTF">2024-04-17T00:03:10Z</dcterms:modified>
  <dc:identifier>DAGCIzHTWYk</dc:identifier>
</cp:coreProperties>
</file>

<file path=docProps/thumbnail.jpeg>
</file>